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1"/>
  </p:notesMasterIdLst>
  <p:sldIdLst>
    <p:sldId id="256" r:id="rId2"/>
    <p:sldId id="365" r:id="rId3"/>
    <p:sldId id="366" r:id="rId4"/>
    <p:sldId id="373" r:id="rId5"/>
    <p:sldId id="364" r:id="rId6"/>
    <p:sldId id="374" r:id="rId7"/>
    <p:sldId id="377" r:id="rId8"/>
    <p:sldId id="378" r:id="rId9"/>
    <p:sldId id="379" r:id="rId10"/>
    <p:sldId id="380" r:id="rId11"/>
    <p:sldId id="381" r:id="rId12"/>
    <p:sldId id="382" r:id="rId13"/>
    <p:sldId id="383" r:id="rId14"/>
    <p:sldId id="384" r:id="rId15"/>
    <p:sldId id="385" r:id="rId16"/>
    <p:sldId id="386" r:id="rId17"/>
    <p:sldId id="387" r:id="rId18"/>
    <p:sldId id="400" r:id="rId19"/>
    <p:sldId id="401" r:id="rId20"/>
  </p:sldIdLst>
  <p:sldSz cx="9144000" cy="6858000" type="screen4x3"/>
  <p:notesSz cx="6858000" cy="9144000"/>
  <p:defaultTextStyle>
    <a:defPPr>
      <a:defRPr lang="de-DE"/>
    </a:defPPr>
    <a:lvl1pPr algn="ctr" rtl="0" fontAlgn="base">
      <a:spcBef>
        <a:spcPct val="0"/>
      </a:spcBef>
      <a:spcAft>
        <a:spcPct val="0"/>
      </a:spcAft>
      <a:defRPr sz="4400" kern="1200">
        <a:solidFill>
          <a:schemeClr val="tx2"/>
        </a:solidFill>
        <a:latin typeface="Arial" charset="0"/>
        <a:ea typeface="ＭＳ Ｐゴシック" charset="0"/>
        <a:cs typeface="ＭＳ Ｐゴシック" charset="0"/>
      </a:defRPr>
    </a:lvl1pPr>
    <a:lvl2pPr marL="4572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2pPr>
    <a:lvl3pPr marL="9144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3pPr>
    <a:lvl4pPr marL="13716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4pPr>
    <a:lvl5pPr marL="18288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5pPr>
    <a:lvl6pPr marL="2286000" algn="l" defTabSz="457200" rtl="0" eaLnBrk="1" latinLnBrk="0" hangingPunct="1">
      <a:defRPr sz="4400" kern="1200">
        <a:solidFill>
          <a:schemeClr val="tx2"/>
        </a:solidFill>
        <a:latin typeface="Arial" charset="0"/>
        <a:ea typeface="ＭＳ Ｐゴシック" charset="0"/>
        <a:cs typeface="ＭＳ Ｐゴシック" charset="0"/>
      </a:defRPr>
    </a:lvl6pPr>
    <a:lvl7pPr marL="2743200" algn="l" defTabSz="457200" rtl="0" eaLnBrk="1" latinLnBrk="0" hangingPunct="1">
      <a:defRPr sz="4400" kern="1200">
        <a:solidFill>
          <a:schemeClr val="tx2"/>
        </a:solidFill>
        <a:latin typeface="Arial" charset="0"/>
        <a:ea typeface="ＭＳ Ｐゴシック" charset="0"/>
        <a:cs typeface="ＭＳ Ｐゴシック" charset="0"/>
      </a:defRPr>
    </a:lvl7pPr>
    <a:lvl8pPr marL="3200400" algn="l" defTabSz="457200" rtl="0" eaLnBrk="1" latinLnBrk="0" hangingPunct="1">
      <a:defRPr sz="4400" kern="1200">
        <a:solidFill>
          <a:schemeClr val="tx2"/>
        </a:solidFill>
        <a:latin typeface="Arial" charset="0"/>
        <a:ea typeface="ＭＳ Ｐゴシック" charset="0"/>
        <a:cs typeface="ＭＳ Ｐゴシック" charset="0"/>
      </a:defRPr>
    </a:lvl8pPr>
    <a:lvl9pPr marL="3657600" algn="l" defTabSz="457200" rtl="0" eaLnBrk="1" latinLnBrk="0" hangingPunct="1">
      <a:defRPr sz="4400" kern="1200">
        <a:solidFill>
          <a:schemeClr val="tx2"/>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728">
          <p15:clr>
            <a:srgbClr val="A4A3A4"/>
          </p15:clr>
        </p15:guide>
        <p15:guide id="2" orient="horz" pos="432">
          <p15:clr>
            <a:srgbClr val="A4A3A4"/>
          </p15:clr>
        </p15:guide>
        <p15:guide id="3" orient="horz" pos="819">
          <p15:clr>
            <a:srgbClr val="A4A3A4"/>
          </p15:clr>
        </p15:guide>
        <p15:guide id="4" orient="horz" pos="1344">
          <p15:clr>
            <a:srgbClr val="A4A3A4"/>
          </p15:clr>
        </p15:guide>
        <p15:guide id="5" orient="horz" pos="2160">
          <p15:clr>
            <a:srgbClr val="A4A3A4"/>
          </p15:clr>
        </p15:guide>
        <p15:guide id="6" orient="horz" pos="3888">
          <p15:clr>
            <a:srgbClr val="A4A3A4"/>
          </p15:clr>
        </p15:guide>
        <p15:guide id="7" orient="horz" pos="2592">
          <p15:clr>
            <a:srgbClr val="A4A3A4"/>
          </p15:clr>
        </p15:guide>
        <p15:guide id="8" orient="horz" pos="3024">
          <p15:clr>
            <a:srgbClr val="A4A3A4"/>
          </p15:clr>
        </p15:guide>
        <p15:guide id="9" orient="horz" pos="3456">
          <p15:clr>
            <a:srgbClr val="A4A3A4"/>
          </p15:clr>
        </p15:guide>
        <p15:guide id="10" orient="horz" pos="240">
          <p15:clr>
            <a:srgbClr val="A4A3A4"/>
          </p15:clr>
        </p15:guide>
        <p15:guide id="11" orient="horz" pos="4032">
          <p15:clr>
            <a:srgbClr val="A4A3A4"/>
          </p15:clr>
        </p15:guide>
        <p15:guide id="12">
          <p15:clr>
            <a:srgbClr val="A4A3A4"/>
          </p15:clr>
        </p15:guide>
        <p15:guide id="13" pos="1584">
          <p15:clr>
            <a:srgbClr val="A4A3A4"/>
          </p15:clr>
        </p15:guide>
        <p15:guide id="14" pos="2112">
          <p15:clr>
            <a:srgbClr val="A4A3A4"/>
          </p15:clr>
        </p15:guide>
        <p15:guide id="15" pos="1056">
          <p15:clr>
            <a:srgbClr val="A4A3A4"/>
          </p15:clr>
        </p15:guide>
        <p15:guide id="16" pos="2640">
          <p15:clr>
            <a:srgbClr val="A4A3A4"/>
          </p15:clr>
        </p15:guide>
        <p15:guide id="17" pos="3168">
          <p15:clr>
            <a:srgbClr val="A4A3A4"/>
          </p15:clr>
        </p15:guide>
        <p15:guide id="18" pos="528">
          <p15:clr>
            <a:srgbClr val="A4A3A4"/>
          </p15:clr>
        </p15:guide>
        <p15:guide id="19" pos="3696">
          <p15:clr>
            <a:srgbClr val="A4A3A4"/>
          </p15:clr>
        </p15:guide>
        <p15:guide id="20" pos="4224">
          <p15:clr>
            <a:srgbClr val="A4A3A4"/>
          </p15:clr>
        </p15:guide>
        <p15:guide id="21" pos="4752">
          <p15:clr>
            <a:srgbClr val="A4A3A4"/>
          </p15:clr>
        </p15:guide>
        <p15:guide id="22" pos="5280">
          <p15:clr>
            <a:srgbClr val="A4A3A4"/>
          </p15:clr>
        </p15:guide>
        <p15:guide id="23"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E0E"/>
    <a:srgbClr val="96BE0D"/>
    <a:srgbClr val="9A9FA3"/>
    <a:srgbClr val="797F82"/>
    <a:srgbClr val="EB0C6E"/>
    <a:srgbClr val="B90056"/>
    <a:srgbClr val="5B7712"/>
    <a:srgbClr val="6297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8" autoAdjust="0"/>
    <p:restoredTop sz="90929"/>
  </p:normalViewPr>
  <p:slideViewPr>
    <p:cSldViewPr>
      <p:cViewPr varScale="1">
        <p:scale>
          <a:sx n="109" d="100"/>
          <a:sy n="109" d="100"/>
        </p:scale>
        <p:origin x="1356" y="114"/>
      </p:cViewPr>
      <p:guideLst>
        <p:guide orient="horz" pos="1728"/>
        <p:guide orient="horz" pos="432"/>
        <p:guide orient="horz" pos="819"/>
        <p:guide orient="horz" pos="1344"/>
        <p:guide orient="horz" pos="2160"/>
        <p:guide orient="horz" pos="3888"/>
        <p:guide orient="horz" pos="2592"/>
        <p:guide orient="horz" pos="3024"/>
        <p:guide orient="horz" pos="3456"/>
        <p:guide orient="horz" pos="240"/>
        <p:guide orient="horz" pos="4032"/>
        <p:guide/>
        <p:guide pos="1584"/>
        <p:guide pos="2112"/>
        <p:guide pos="1056"/>
        <p:guide pos="2640"/>
        <p:guide pos="3168"/>
        <p:guide pos="528"/>
        <p:guide pos="3696"/>
        <p:guide pos="4224"/>
        <p:guide pos="4752"/>
        <p:guide pos="5280"/>
        <p:guide pos="240"/>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a:defRPr sz="1200"/>
            </a:lvl1pPr>
          </a:lstStyle>
          <a:p>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a:defRPr sz="1200"/>
            </a:lvl1pPr>
          </a:lstStyle>
          <a:p>
            <a:endParaRPr lang="de-DE"/>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DAA1F2AD-E131-F745-AB2E-E962E4E3C0D1}" type="slidenum">
              <a:rPr lang="de-DE"/>
              <a:pPr/>
              <a:t>‹Nr.›</a:t>
            </a:fld>
            <a:endParaRPr lang="de-DE"/>
          </a:p>
        </p:txBody>
      </p:sp>
    </p:spTree>
    <p:extLst>
      <p:ext uri="{BB962C8B-B14F-4D97-AF65-F5344CB8AC3E}">
        <p14:creationId xmlns:p14="http://schemas.microsoft.com/office/powerpoint/2010/main" val="5605871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F8F959-916A-B544-9FA3-C64C403BB6D4}" type="slidenum">
              <a:rPr lang="de-DE"/>
              <a:pPr/>
              <a:t>1</a:t>
            </a:fld>
            <a:endParaRPr lang="de-DE"/>
          </a:p>
        </p:txBody>
      </p:sp>
      <p:sp>
        <p:nvSpPr>
          <p:cNvPr id="4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10</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564527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11</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285891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12</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51282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13</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759873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14</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253326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15</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602236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16</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4220479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17</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550468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18</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48870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19</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784729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0C1C1E-B7F2-F94E-A5D4-E1B84B997EC1}" type="slidenum">
              <a:rPr lang="de-DE"/>
              <a:pPr/>
              <a:t>2</a:t>
            </a:fld>
            <a:endParaRPr lang="de-DE"/>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516109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3</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909683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4</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77035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5</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4188563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0C1C1E-B7F2-F94E-A5D4-E1B84B997EC1}" type="slidenum">
              <a:rPr lang="de-DE"/>
              <a:pPr/>
              <a:t>6</a:t>
            </a:fld>
            <a:endParaRPr lang="de-DE"/>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4208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7</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447274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8</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2904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9</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134457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9227" name="Picture 11" descr="logo_fh"/>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692696" y="-1409700"/>
            <a:ext cx="12580938" cy="11049000"/>
          </a:xfrm>
          <a:prstGeom prst="rect">
            <a:avLst/>
          </a:prstGeom>
          <a:noFill/>
          <a:extLst>
            <a:ext uri="{909E8E84-426E-40dd-AFC4-6F175D3DCCD1}">
              <a14:hiddenFill xmlns="" xmlns:a14="http://schemas.microsoft.com/office/drawing/2010/main">
                <a:solidFill>
                  <a:srgbClr val="FFFFFF"/>
                </a:solidFill>
              </a14:hiddenFill>
            </a:ext>
          </a:extLst>
        </p:spPr>
      </p:pic>
      <p:sp>
        <p:nvSpPr>
          <p:cNvPr id="9219" name="Rectangle 3"/>
          <p:cNvSpPr>
            <a:spLocks noGrp="1" noChangeAspect="1" noChangeArrowheads="1"/>
          </p:cNvSpPr>
          <p:nvPr>
            <p:ph type="ctrTitle"/>
          </p:nvPr>
        </p:nvSpPr>
        <p:spPr>
          <a:xfrm>
            <a:off x="838200" y="2286000"/>
            <a:ext cx="7772400" cy="1143000"/>
          </a:xfrm>
          <a:extLst>
            <a:ext uri="{91240B29-F687-4f45-9708-019B960494DF}">
              <a14:hiddenLine xmlns="" xmlns:a14="http://schemas.microsoft.com/office/drawing/2010/main" w="9525">
                <a:solidFill>
                  <a:schemeClr val="tx1"/>
                </a:solidFill>
                <a:miter lim="800000"/>
                <a:headEnd/>
                <a:tailEnd/>
              </a14:hiddenLine>
            </a:ext>
          </a:extLst>
        </p:spPr>
        <p:txBody>
          <a:bodyPr/>
          <a:lstStyle>
            <a:lvl1pPr>
              <a:defRPr>
                <a:solidFill>
                  <a:schemeClr val="bg1"/>
                </a:solidFill>
              </a:defRPr>
            </a:lvl1pPr>
          </a:lstStyle>
          <a:p>
            <a:pPr lvl="0"/>
            <a:r>
              <a:rPr lang="de-DE" noProof="0" dirty="0"/>
              <a:t>Click </a:t>
            </a:r>
            <a:r>
              <a:rPr lang="de-DE" noProof="0" dirty="0" err="1"/>
              <a:t>to</a:t>
            </a:r>
            <a:r>
              <a:rPr lang="de-DE" noProof="0" dirty="0"/>
              <a:t> </a:t>
            </a:r>
            <a:r>
              <a:rPr lang="de-DE" noProof="0" dirty="0" err="1"/>
              <a:t>edit</a:t>
            </a:r>
            <a:r>
              <a:rPr lang="de-DE" noProof="0" dirty="0"/>
              <a:t> Master title style</a:t>
            </a:r>
          </a:p>
        </p:txBody>
      </p:sp>
      <p:pic>
        <p:nvPicPr>
          <p:cNvPr id="3" name="Bild 2" descr="HSM_Logo_T_weiss_klein_bold_regular.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412" y="863355"/>
            <a:ext cx="2857500" cy="889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CE457378-0D4B-D14B-83F9-8E793C585897}" type="datetime4">
              <a:rPr lang="de-DE"/>
              <a:pPr/>
              <a:t>17. Juni 2019</a:t>
            </a:fld>
            <a:r>
              <a:rPr lang="de-DE"/>
              <a:t>, Tag der offenen Türen</a:t>
            </a:r>
          </a:p>
        </p:txBody>
      </p:sp>
    </p:spTree>
    <p:extLst>
      <p:ext uri="{BB962C8B-B14F-4D97-AF65-F5344CB8AC3E}">
        <p14:creationId xmlns:p14="http://schemas.microsoft.com/office/powerpoint/2010/main" val="480076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0350" y="381000"/>
            <a:ext cx="2076450" cy="5745163"/>
          </a:xfrm>
        </p:spPr>
        <p:txBody>
          <a:bodyPr vert="eaVert"/>
          <a:lstStyle/>
          <a:p>
            <a:r>
              <a:rPr lang="de-DE"/>
              <a:t>Mastertitelformat bearbeiten</a:t>
            </a:r>
          </a:p>
        </p:txBody>
      </p:sp>
      <p:sp>
        <p:nvSpPr>
          <p:cNvPr id="3" name="Vertikaler Textplatzhalter 2"/>
          <p:cNvSpPr>
            <a:spLocks noGrp="1"/>
          </p:cNvSpPr>
          <p:nvPr>
            <p:ph type="body" orient="vert" idx="1"/>
          </p:nvPr>
        </p:nvSpPr>
        <p:spPr>
          <a:xfrm>
            <a:off x="381000" y="381000"/>
            <a:ext cx="6076950" cy="5745163"/>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2AFF3261-CE94-7D48-9F37-96FC0103385E}" type="datetime4">
              <a:rPr lang="de-DE"/>
              <a:pPr/>
              <a:t>17. Juni 2019</a:t>
            </a:fld>
            <a:r>
              <a:rPr lang="de-DE"/>
              <a:t>, Tag der offenen Türen</a:t>
            </a:r>
          </a:p>
        </p:txBody>
      </p:sp>
    </p:spTree>
    <p:extLst>
      <p:ext uri="{BB962C8B-B14F-4D97-AF65-F5344CB8AC3E}">
        <p14:creationId xmlns:p14="http://schemas.microsoft.com/office/powerpoint/2010/main" val="425106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381000" y="381000"/>
            <a:ext cx="7543800" cy="609600"/>
          </a:xfrm>
        </p:spPr>
        <p:txBody>
          <a:bodyPr/>
          <a:lstStyle/>
          <a:p>
            <a:r>
              <a:rPr lang="de-DE"/>
              <a:t>Mastertitelformat bearbeiten</a:t>
            </a:r>
          </a:p>
        </p:txBody>
      </p:sp>
      <p:sp>
        <p:nvSpPr>
          <p:cNvPr id="3" name="Textplatzhalter 2"/>
          <p:cNvSpPr>
            <a:spLocks noGrp="1"/>
          </p:cNvSpPr>
          <p:nvPr>
            <p:ph type="body" sz="half" idx="1"/>
          </p:nvPr>
        </p:nvSpPr>
        <p:spPr>
          <a:xfrm>
            <a:off x="457200" y="1600200"/>
            <a:ext cx="4038600" cy="4525963"/>
          </a:xfrm>
          <a:prstGeom prst="rect">
            <a:avLst/>
          </a:prstGeom>
        </p:spPr>
        <p:txBody>
          <a:bodyPr vert="horz"/>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8200" y="1600200"/>
            <a:ext cx="4038600" cy="4525963"/>
          </a:xfrm>
          <a:prstGeom prst="rect">
            <a:avLst/>
          </a:prstGeom>
        </p:spPr>
        <p:txBody>
          <a:bodyPr vert="horz"/>
          <a:lstStyle/>
          <a:p>
            <a:endParaRPr lang="de-DE"/>
          </a:p>
        </p:txBody>
      </p:sp>
      <p:sp>
        <p:nvSpPr>
          <p:cNvPr id="6" name="Datumsplatzhalter 4"/>
          <p:cNvSpPr txBox="1">
            <a:spLocks/>
          </p:cNvSpPr>
          <p:nvPr userDrawn="1"/>
        </p:nvSpPr>
        <p:spPr bwMode="auto">
          <a:xfrm>
            <a:off x="4932040" y="6409681"/>
            <a:ext cx="3888432" cy="228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defPPr>
              <a:defRPr lang="de-DE"/>
            </a:defPPr>
            <a:lvl1pPr algn="r" rtl="0" eaLnBrk="0" fontAlgn="base" hangingPunct="0">
              <a:spcBef>
                <a:spcPct val="0"/>
              </a:spcBef>
              <a:spcAft>
                <a:spcPct val="0"/>
              </a:spcAft>
              <a:defRPr sz="900" kern="1200">
                <a:solidFill>
                  <a:srgbClr val="191919"/>
                </a:solidFill>
                <a:latin typeface="+mj-lt"/>
                <a:ea typeface="ＭＳ Ｐゴシック" charset="0"/>
                <a:cs typeface="ＭＳ Ｐゴシック" charset="0"/>
              </a:defRPr>
            </a:lvl1pPr>
            <a:lvl2pPr marL="4572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2pPr>
            <a:lvl3pPr marL="9144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3pPr>
            <a:lvl4pPr marL="13716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4pPr>
            <a:lvl5pPr marL="18288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5pPr>
            <a:lvl6pPr marL="2286000" algn="l" defTabSz="457200" rtl="0" eaLnBrk="1" latinLnBrk="0" hangingPunct="1">
              <a:defRPr sz="4400" kern="1200">
                <a:solidFill>
                  <a:schemeClr val="tx2"/>
                </a:solidFill>
                <a:latin typeface="Arial" charset="0"/>
                <a:ea typeface="ＭＳ Ｐゴシック" charset="0"/>
                <a:cs typeface="ＭＳ Ｐゴシック" charset="0"/>
              </a:defRPr>
            </a:lvl6pPr>
            <a:lvl7pPr marL="2743200" algn="l" defTabSz="457200" rtl="0" eaLnBrk="1" latinLnBrk="0" hangingPunct="1">
              <a:defRPr sz="4400" kern="1200">
                <a:solidFill>
                  <a:schemeClr val="tx2"/>
                </a:solidFill>
                <a:latin typeface="Arial" charset="0"/>
                <a:ea typeface="ＭＳ Ｐゴシック" charset="0"/>
                <a:cs typeface="ＭＳ Ｐゴシック" charset="0"/>
              </a:defRPr>
            </a:lvl7pPr>
            <a:lvl8pPr marL="3200400" algn="l" defTabSz="457200" rtl="0" eaLnBrk="1" latinLnBrk="0" hangingPunct="1">
              <a:defRPr sz="4400" kern="1200">
                <a:solidFill>
                  <a:schemeClr val="tx2"/>
                </a:solidFill>
                <a:latin typeface="Arial" charset="0"/>
                <a:ea typeface="ＭＳ Ｐゴシック" charset="0"/>
                <a:cs typeface="ＭＳ Ｐゴシック" charset="0"/>
              </a:defRPr>
            </a:lvl8pPr>
            <a:lvl9pPr marL="3657600" algn="l" defTabSz="457200" rtl="0" eaLnBrk="1" latinLnBrk="0" hangingPunct="1">
              <a:defRPr sz="4400" kern="1200">
                <a:solidFill>
                  <a:schemeClr val="tx2"/>
                </a:solidFill>
                <a:latin typeface="Arial" charset="0"/>
                <a:ea typeface="ＭＳ Ｐゴシック" charset="0"/>
                <a:cs typeface="ＭＳ Ｐゴシック" charset="0"/>
              </a:defRPr>
            </a:lvl9pPr>
          </a:lstStyle>
          <a:p>
            <a:fld id="{658164DC-D76C-FE4C-8A77-08E616F05C4D}" type="datetime4">
              <a:rPr lang="de-DE" smtClean="0"/>
              <a:pPr/>
              <a:t>17. Juni 2019</a:t>
            </a:fld>
            <a:r>
              <a:rPr lang="de-DE"/>
              <a:t>, Fußzeile</a:t>
            </a:r>
            <a:endParaRPr lang="de-DE" dirty="0"/>
          </a:p>
        </p:txBody>
      </p:sp>
    </p:spTree>
    <p:extLst>
      <p:ext uri="{BB962C8B-B14F-4D97-AF65-F5344CB8AC3E}">
        <p14:creationId xmlns:p14="http://schemas.microsoft.com/office/powerpoint/2010/main" val="2360705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457200" y="1600200"/>
            <a:ext cx="8229600" cy="4525963"/>
          </a:xfrm>
          <a:prstGeom prst="rect">
            <a:avLst/>
          </a:prstGeom>
        </p:spPr>
        <p:txBody>
          <a:bodyPr vert="horz"/>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63530DAB-28DC-EF47-947B-A8F676037D87}" type="datetime4">
              <a:rPr lang="de-DE"/>
              <a:pPr/>
              <a:t>17. Juni 2019</a:t>
            </a:fld>
            <a:r>
              <a:rPr lang="de-DE" dirty="0"/>
              <a:t>, Fußzeile</a:t>
            </a:r>
          </a:p>
        </p:txBody>
      </p:sp>
    </p:spTree>
    <p:extLst>
      <p:ext uri="{BB962C8B-B14F-4D97-AF65-F5344CB8AC3E}">
        <p14:creationId xmlns:p14="http://schemas.microsoft.com/office/powerpoint/2010/main" val="137360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
        <p:nvSpPr>
          <p:cNvPr id="4" name="Datumsplatzhalter 3"/>
          <p:cNvSpPr>
            <a:spLocks noGrp="1"/>
          </p:cNvSpPr>
          <p:nvPr>
            <p:ph type="dt" sz="half" idx="10"/>
          </p:nvPr>
        </p:nvSpPr>
        <p:spPr/>
        <p:txBody>
          <a:bodyPr/>
          <a:lstStyle>
            <a:lvl1pPr>
              <a:defRPr/>
            </a:lvl1pPr>
          </a:lstStyle>
          <a:p>
            <a:fld id="{C13978FE-4A57-C448-89B7-C24A3AA9A298}" type="datetime4">
              <a:rPr lang="de-DE"/>
              <a:pPr/>
              <a:t>17. Juni 2019</a:t>
            </a:fld>
            <a:r>
              <a:rPr lang="de-DE" dirty="0"/>
              <a:t>, Fußzeile</a:t>
            </a:r>
          </a:p>
        </p:txBody>
      </p:sp>
    </p:spTree>
    <p:extLst>
      <p:ext uri="{BB962C8B-B14F-4D97-AF65-F5344CB8AC3E}">
        <p14:creationId xmlns:p14="http://schemas.microsoft.com/office/powerpoint/2010/main" val="18537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932040" y="6409681"/>
            <a:ext cx="3888432" cy="230832"/>
          </a:xfrm>
        </p:spPr>
        <p:txBody>
          <a:bodyPr/>
          <a:lstStyle>
            <a:lvl1pPr>
              <a:defRPr/>
            </a:lvl1pPr>
          </a:lstStyle>
          <a:p>
            <a:fld id="{1926A9D6-9BEF-9D4E-B26A-09754FC2FFA7}" type="datetime4">
              <a:rPr lang="de-DE" smtClean="0"/>
              <a:pPr/>
              <a:t>17. Juni 2019</a:t>
            </a:fld>
            <a:r>
              <a:rPr lang="de-DE" dirty="0"/>
              <a:t>, Fußzeile</a:t>
            </a:r>
          </a:p>
        </p:txBody>
      </p:sp>
    </p:spTree>
    <p:extLst>
      <p:ext uri="{BB962C8B-B14F-4D97-AF65-F5344CB8AC3E}">
        <p14:creationId xmlns:p14="http://schemas.microsoft.com/office/powerpoint/2010/main" val="406760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86655" y="377308"/>
            <a:ext cx="8229600" cy="1143000"/>
          </a:xfrm>
        </p:spPr>
        <p:txBody>
          <a:bodyPr/>
          <a:lstStyle>
            <a:lvl1pPr>
              <a:defRPr/>
            </a:lvl1pPr>
          </a:lstStyle>
          <a:p>
            <a:r>
              <a:rPr lang="de-DE" dirty="0"/>
              <a:t>Mastertitelformat bearbeiten</a:t>
            </a:r>
          </a:p>
        </p:txBody>
      </p:sp>
      <p:sp>
        <p:nvSpPr>
          <p:cNvPr id="3" name="Textplatzhalt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932040" y="6409681"/>
            <a:ext cx="3888432" cy="230832"/>
          </a:xfrm>
        </p:spPr>
        <p:txBody>
          <a:bodyPr/>
          <a:lstStyle>
            <a:lvl1pPr>
              <a:defRPr/>
            </a:lvl1pPr>
          </a:lstStyle>
          <a:p>
            <a:fld id="{2FFEA69E-16B7-2B42-9587-6189E1CB4033}" type="datetime4">
              <a:rPr lang="de-DE" smtClean="0"/>
              <a:pPr/>
              <a:t>17. Juni 2019</a:t>
            </a:fld>
            <a:r>
              <a:rPr lang="de-DE" dirty="0"/>
              <a:t>, Fußzeile</a:t>
            </a:r>
          </a:p>
        </p:txBody>
      </p:sp>
    </p:spTree>
    <p:extLst>
      <p:ext uri="{BB962C8B-B14F-4D97-AF65-F5344CB8AC3E}">
        <p14:creationId xmlns:p14="http://schemas.microsoft.com/office/powerpoint/2010/main" val="264112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lvl1pPr>
              <a:defRPr/>
            </a:lvl1pPr>
          </a:lstStyle>
          <a:p>
            <a:fld id="{A4CA1F29-9C76-CA49-B9CB-0D2C0D729DE2}" type="datetime4">
              <a:rPr lang="de-DE"/>
              <a:pPr/>
              <a:t>17. Juni 2019</a:t>
            </a:fld>
            <a:r>
              <a:rPr lang="de-DE" dirty="0"/>
              <a:t>, Fußzeile</a:t>
            </a:r>
          </a:p>
        </p:txBody>
      </p:sp>
    </p:spTree>
    <p:extLst>
      <p:ext uri="{BB962C8B-B14F-4D97-AF65-F5344CB8AC3E}">
        <p14:creationId xmlns:p14="http://schemas.microsoft.com/office/powerpoint/2010/main" val="172099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F2DC84F3-0A77-1E45-8F1F-32556985CE3B}" type="datetime4">
              <a:rPr lang="de-DE"/>
              <a:pPr/>
              <a:t>17. Juni 2019</a:t>
            </a:fld>
            <a:r>
              <a:rPr lang="de-DE" dirty="0"/>
              <a:t>, Fußzeile</a:t>
            </a:r>
          </a:p>
        </p:txBody>
      </p:sp>
    </p:spTree>
    <p:extLst>
      <p:ext uri="{BB962C8B-B14F-4D97-AF65-F5344CB8AC3E}">
        <p14:creationId xmlns:p14="http://schemas.microsoft.com/office/powerpoint/2010/main" val="191769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lvl1pPr>
              <a:defRPr/>
            </a:lvl1pPr>
          </a:lstStyle>
          <a:p>
            <a:fld id="{85402AE3-1C8E-9D43-91EF-B7B73AD8ECDE}" type="datetime4">
              <a:rPr lang="de-DE"/>
              <a:pPr/>
              <a:t>17. Juni 2019</a:t>
            </a:fld>
            <a:r>
              <a:rPr lang="de-DE" dirty="0"/>
              <a:t>, Fußzeile</a:t>
            </a:r>
          </a:p>
        </p:txBody>
      </p:sp>
    </p:spTree>
    <p:extLst>
      <p:ext uri="{BB962C8B-B14F-4D97-AF65-F5344CB8AC3E}">
        <p14:creationId xmlns:p14="http://schemas.microsoft.com/office/powerpoint/2010/main" val="2266896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lvl1pPr>
              <a:defRPr/>
            </a:lvl1pPr>
          </a:lstStyle>
          <a:p>
            <a:fld id="{658164DC-D76C-FE4C-8A77-08E616F05C4D}" type="datetime4">
              <a:rPr lang="de-DE"/>
              <a:pPr/>
              <a:t>17. Juni 2019</a:t>
            </a:fld>
            <a:r>
              <a:rPr lang="de-DE" dirty="0"/>
              <a:t>, Fußzeile</a:t>
            </a:r>
          </a:p>
        </p:txBody>
      </p:sp>
    </p:spTree>
    <p:extLst>
      <p:ext uri="{BB962C8B-B14F-4D97-AF65-F5344CB8AC3E}">
        <p14:creationId xmlns:p14="http://schemas.microsoft.com/office/powerpoint/2010/main" val="190000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381000" y="381000"/>
            <a:ext cx="7543800" cy="609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B20253"/>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Click to edit Master title style</a:t>
            </a:r>
          </a:p>
        </p:txBody>
      </p:sp>
      <p:sp>
        <p:nvSpPr>
          <p:cNvPr id="1028" name="Rectangle 4"/>
          <p:cNvSpPr>
            <a:spLocks noGrp="1" noChangeArrowheads="1"/>
          </p:cNvSpPr>
          <p:nvPr>
            <p:ph type="dt" sz="half" idx="2"/>
          </p:nvPr>
        </p:nvSpPr>
        <p:spPr bwMode="auto">
          <a:xfrm>
            <a:off x="4932040" y="6409681"/>
            <a:ext cx="3888432" cy="228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r" eaLnBrk="0" hangingPunct="0">
              <a:defRPr sz="900">
                <a:solidFill>
                  <a:srgbClr val="191919"/>
                </a:solidFill>
                <a:latin typeface="+mj-lt"/>
              </a:defRPr>
            </a:lvl1pPr>
          </a:lstStyle>
          <a:p>
            <a:fld id="{51F8A9BD-9C3C-C341-96C4-F4A0C4165C4C}" type="datetime4">
              <a:rPr lang="de-DE" smtClean="0"/>
              <a:pPr/>
              <a:t>17. Juni 2019</a:t>
            </a:fld>
            <a:r>
              <a:rPr lang="de-DE" dirty="0"/>
              <a:t>, Fußzeile</a:t>
            </a:r>
          </a:p>
        </p:txBody>
      </p:sp>
      <p:pic>
        <p:nvPicPr>
          <p:cNvPr id="5" name="Bild 4" descr="HSM_Logo_T_gruen_lang.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95536" y="6417352"/>
            <a:ext cx="4139999" cy="180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algn="l" rtl="0" fontAlgn="base">
        <a:spcBef>
          <a:spcPct val="0"/>
        </a:spcBef>
        <a:spcAft>
          <a:spcPct val="0"/>
        </a:spcAft>
        <a:defRPr sz="3600">
          <a:solidFill>
            <a:srgbClr val="62973A"/>
          </a:solidFill>
          <a:latin typeface="+mj-lt"/>
          <a:ea typeface="+mj-ea"/>
          <a:cs typeface="+mj-cs"/>
        </a:defRPr>
      </a:lvl1pPr>
      <a:lvl2pPr algn="l" rtl="0" fontAlgn="base">
        <a:spcBef>
          <a:spcPct val="0"/>
        </a:spcBef>
        <a:spcAft>
          <a:spcPct val="0"/>
        </a:spcAft>
        <a:defRPr sz="3600">
          <a:solidFill>
            <a:srgbClr val="62973A"/>
          </a:solidFill>
          <a:latin typeface="Georgia" charset="0"/>
          <a:ea typeface="ＭＳ Ｐゴシック" charset="0"/>
          <a:cs typeface="ＭＳ Ｐゴシック" charset="0"/>
        </a:defRPr>
      </a:lvl2pPr>
      <a:lvl3pPr algn="l" rtl="0" fontAlgn="base">
        <a:spcBef>
          <a:spcPct val="0"/>
        </a:spcBef>
        <a:spcAft>
          <a:spcPct val="0"/>
        </a:spcAft>
        <a:defRPr sz="3600">
          <a:solidFill>
            <a:srgbClr val="62973A"/>
          </a:solidFill>
          <a:latin typeface="Georgia" charset="0"/>
          <a:ea typeface="ＭＳ Ｐゴシック" charset="0"/>
          <a:cs typeface="ＭＳ Ｐゴシック" charset="0"/>
        </a:defRPr>
      </a:lvl3pPr>
      <a:lvl4pPr algn="l" rtl="0" fontAlgn="base">
        <a:spcBef>
          <a:spcPct val="0"/>
        </a:spcBef>
        <a:spcAft>
          <a:spcPct val="0"/>
        </a:spcAft>
        <a:defRPr sz="3600">
          <a:solidFill>
            <a:srgbClr val="62973A"/>
          </a:solidFill>
          <a:latin typeface="Georgia" charset="0"/>
          <a:ea typeface="ＭＳ Ｐゴシック" charset="0"/>
          <a:cs typeface="ＭＳ Ｐゴシック" charset="0"/>
        </a:defRPr>
      </a:lvl4pPr>
      <a:lvl5pPr algn="l" rtl="0" fontAlgn="base">
        <a:spcBef>
          <a:spcPct val="0"/>
        </a:spcBef>
        <a:spcAft>
          <a:spcPct val="0"/>
        </a:spcAft>
        <a:defRPr sz="3600">
          <a:solidFill>
            <a:srgbClr val="62973A"/>
          </a:solidFill>
          <a:latin typeface="Georgia" charset="0"/>
          <a:ea typeface="ＭＳ Ｐゴシック" charset="0"/>
          <a:cs typeface="ＭＳ Ｐゴシック" charset="0"/>
        </a:defRPr>
      </a:lvl5pPr>
      <a:lvl6pPr marL="457200" algn="l" rtl="0" fontAlgn="base">
        <a:spcBef>
          <a:spcPct val="0"/>
        </a:spcBef>
        <a:spcAft>
          <a:spcPct val="0"/>
        </a:spcAft>
        <a:defRPr sz="3600">
          <a:solidFill>
            <a:srgbClr val="62973A"/>
          </a:solidFill>
          <a:latin typeface="Georgia" charset="0"/>
          <a:ea typeface="ＭＳ Ｐゴシック" charset="0"/>
          <a:cs typeface="ＭＳ Ｐゴシック" charset="0"/>
        </a:defRPr>
      </a:lvl6pPr>
      <a:lvl7pPr marL="914400" algn="l" rtl="0" fontAlgn="base">
        <a:spcBef>
          <a:spcPct val="0"/>
        </a:spcBef>
        <a:spcAft>
          <a:spcPct val="0"/>
        </a:spcAft>
        <a:defRPr sz="3600">
          <a:solidFill>
            <a:srgbClr val="62973A"/>
          </a:solidFill>
          <a:latin typeface="Georgia" charset="0"/>
          <a:ea typeface="ＭＳ Ｐゴシック" charset="0"/>
          <a:cs typeface="ＭＳ Ｐゴシック" charset="0"/>
        </a:defRPr>
      </a:lvl7pPr>
      <a:lvl8pPr marL="1371600" algn="l" rtl="0" fontAlgn="base">
        <a:spcBef>
          <a:spcPct val="0"/>
        </a:spcBef>
        <a:spcAft>
          <a:spcPct val="0"/>
        </a:spcAft>
        <a:defRPr sz="3600">
          <a:solidFill>
            <a:srgbClr val="62973A"/>
          </a:solidFill>
          <a:latin typeface="Georgia" charset="0"/>
          <a:ea typeface="ＭＳ Ｐゴシック" charset="0"/>
          <a:cs typeface="ＭＳ Ｐゴシック" charset="0"/>
        </a:defRPr>
      </a:lvl8pPr>
      <a:lvl9pPr marL="1828800" algn="l" rtl="0" fontAlgn="base">
        <a:spcBef>
          <a:spcPct val="0"/>
        </a:spcBef>
        <a:spcAft>
          <a:spcPct val="0"/>
        </a:spcAft>
        <a:defRPr sz="3600">
          <a:solidFill>
            <a:srgbClr val="62973A"/>
          </a:solidFill>
          <a:latin typeface="Georgia"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562100" indent="-228600" algn="l" rtl="0" fontAlgn="base">
        <a:spcBef>
          <a:spcPct val="20000"/>
        </a:spcBef>
        <a:spcAft>
          <a:spcPct val="0"/>
        </a:spcAft>
        <a:buChar char="–"/>
        <a:defRPr sz="2000">
          <a:solidFill>
            <a:schemeClr val="tx1"/>
          </a:solidFill>
          <a:latin typeface="+mn-lt"/>
          <a:ea typeface="+mn-ea"/>
        </a:defRPr>
      </a:lvl4pPr>
      <a:lvl5pPr marL="1981200" indent="-228600" algn="l" rtl="0" fontAlgn="base">
        <a:spcBef>
          <a:spcPct val="20000"/>
        </a:spcBef>
        <a:spcAft>
          <a:spcPct val="0"/>
        </a:spcAft>
        <a:buChar char="»"/>
        <a:defRPr sz="2000">
          <a:solidFill>
            <a:schemeClr val="tx1"/>
          </a:solidFill>
          <a:latin typeface="+mn-lt"/>
          <a:ea typeface="+mn-ea"/>
        </a:defRPr>
      </a:lvl5pPr>
      <a:lvl6pPr marL="2438400" indent="-228600" algn="l" rtl="0" fontAlgn="base">
        <a:spcBef>
          <a:spcPct val="20000"/>
        </a:spcBef>
        <a:spcAft>
          <a:spcPct val="0"/>
        </a:spcAft>
        <a:buChar char="»"/>
        <a:defRPr sz="2000">
          <a:solidFill>
            <a:schemeClr val="tx1"/>
          </a:solidFill>
          <a:latin typeface="+mn-lt"/>
          <a:ea typeface="+mn-ea"/>
        </a:defRPr>
      </a:lvl6pPr>
      <a:lvl7pPr marL="2895600" indent="-228600" algn="l" rtl="0" fontAlgn="base">
        <a:spcBef>
          <a:spcPct val="20000"/>
        </a:spcBef>
        <a:spcAft>
          <a:spcPct val="0"/>
        </a:spcAft>
        <a:buChar char="»"/>
        <a:defRPr sz="2000">
          <a:solidFill>
            <a:schemeClr val="tx1"/>
          </a:solidFill>
          <a:latin typeface="+mn-lt"/>
          <a:ea typeface="+mn-ea"/>
        </a:defRPr>
      </a:lvl7pPr>
      <a:lvl8pPr marL="3352800" indent="-228600" algn="l" rtl="0" fontAlgn="base">
        <a:spcBef>
          <a:spcPct val="20000"/>
        </a:spcBef>
        <a:spcAft>
          <a:spcPct val="0"/>
        </a:spcAft>
        <a:buChar char="»"/>
        <a:defRPr sz="2000">
          <a:solidFill>
            <a:schemeClr val="tx1"/>
          </a:solidFill>
          <a:latin typeface="+mn-lt"/>
          <a:ea typeface="+mn-ea"/>
        </a:defRPr>
      </a:lvl8pPr>
      <a:lvl9pPr marL="38100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spect="1" noChangeArrowheads="1"/>
          </p:cNvSpPr>
          <p:nvPr>
            <p:ph type="ctrTitle"/>
          </p:nvPr>
        </p:nvSpPr>
        <p:spPr>
          <a:xfrm>
            <a:off x="838200" y="2057400"/>
            <a:ext cx="7772400" cy="762000"/>
          </a:xfrm>
        </p:spPr>
        <p:txBody>
          <a:bodyPr/>
          <a:lstStyle/>
          <a:p>
            <a:r>
              <a:rPr lang="en-GB" sz="4000" dirty="0" smtClean="0"/>
              <a:t>Custom textures reconstruction</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Second step</a:t>
            </a:r>
            <a:r>
              <a:rPr lang="de-DE" dirty="0"/>
              <a:t/>
            </a:r>
            <a:br>
              <a:rPr lang="de-DE" dirty="0"/>
            </a:br>
            <a:r>
              <a:rPr lang="en-GB" sz="2000" dirty="0" smtClean="0">
                <a:solidFill>
                  <a:srgbClr val="96BE0D"/>
                </a:solidFill>
              </a:rPr>
              <a:t>fitting section from model with colourful section (source for texturing)</a:t>
            </a:r>
            <a:endParaRPr lang="de-DE" sz="2000" dirty="0">
              <a:solidFill>
                <a:srgbClr val="96BE0D"/>
              </a:solidFill>
            </a:endParaRPr>
          </a:p>
        </p:txBody>
      </p:sp>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36677" t="34091" r="13790" b="11151"/>
          <a:stretch/>
        </p:blipFill>
        <p:spPr>
          <a:xfrm>
            <a:off x="446731" y="1420656"/>
            <a:ext cx="4269285" cy="4719600"/>
          </a:xfrm>
          <a:prstGeom prst="rect">
            <a:avLst/>
          </a:prstGeom>
        </p:spPr>
      </p:pic>
      <p:sp>
        <p:nvSpPr>
          <p:cNvPr id="6" name="Text Box 11"/>
          <p:cNvSpPr txBox="1">
            <a:spLocks noChangeArrowheads="1"/>
          </p:cNvSpPr>
          <p:nvPr/>
        </p:nvSpPr>
        <p:spPr bwMode="auto">
          <a:xfrm>
            <a:off x="4932041" y="4365104"/>
            <a:ext cx="3744015" cy="199759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just">
              <a:lnSpc>
                <a:spcPct val="108000"/>
              </a:lnSpc>
            </a:pPr>
            <a:r>
              <a:rPr lang="en-GB" sz="1400" dirty="0">
                <a:latin typeface="Georgia" charset="0"/>
              </a:rPr>
              <a:t>s</a:t>
            </a:r>
            <a:r>
              <a:rPr lang="en-GB" sz="1400" dirty="0" smtClean="0">
                <a:latin typeface="Georgia" charset="0"/>
              </a:rPr>
              <a:t>ections were fitted to each other starting from </a:t>
            </a:r>
            <a:r>
              <a:rPr lang="en-GB" sz="1400" b="1" dirty="0" err="1" smtClean="0">
                <a:latin typeface="Georgia" charset="0"/>
              </a:rPr>
              <a:t>groundfloor</a:t>
            </a:r>
            <a:r>
              <a:rPr lang="en-GB" sz="1400" b="1" dirty="0" smtClean="0">
                <a:latin typeface="Georgia" charset="0"/>
              </a:rPr>
              <a:t> level</a:t>
            </a:r>
          </a:p>
          <a:p>
            <a:pPr algn="just">
              <a:lnSpc>
                <a:spcPct val="108000"/>
              </a:lnSpc>
            </a:pPr>
            <a:endParaRPr lang="en-GB" sz="1400" b="1" dirty="0" smtClean="0">
              <a:latin typeface="Georgia" charset="0"/>
            </a:endParaRPr>
          </a:p>
          <a:p>
            <a:pPr algn="just">
              <a:lnSpc>
                <a:spcPct val="108000"/>
              </a:lnSpc>
            </a:pPr>
            <a:r>
              <a:rPr lang="en-GB" sz="1400" b="1" dirty="0" smtClean="0">
                <a:latin typeface="Georgia" charset="0"/>
              </a:rPr>
              <a:t>problem: </a:t>
            </a:r>
            <a:r>
              <a:rPr lang="en-GB" sz="1400" dirty="0" smtClean="0">
                <a:latin typeface="Georgia" charset="0"/>
              </a:rPr>
              <a:t>section from model and colourful section doesn’t exactly fit; chosen element (to texturize) has other geometry in model than in colourful section</a:t>
            </a:r>
            <a:endParaRPr lang="de-DE" sz="1000" dirty="0" smtClean="0">
              <a:latin typeface="Georgia" charset="0"/>
            </a:endParaRPr>
          </a:p>
          <a:p>
            <a:pPr algn="l">
              <a:lnSpc>
                <a:spcPct val="108000"/>
              </a:lnSpc>
            </a:pPr>
            <a:endParaRPr lang="de-DE" sz="1000" dirty="0" smtClean="0">
              <a:latin typeface="Georgia" charset="0"/>
            </a:endParaRPr>
          </a:p>
          <a:p>
            <a:pPr algn="l">
              <a:lnSpc>
                <a:spcPct val="108000"/>
              </a:lnSpc>
            </a:pPr>
            <a:r>
              <a:rPr lang="de-DE" sz="1000" dirty="0" smtClean="0">
                <a:latin typeface="Georgia" charset="0"/>
              </a:rPr>
              <a:t> </a:t>
            </a:r>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l="35092" t="35743" r="34498" b="40925"/>
          <a:stretch/>
        </p:blipFill>
        <p:spPr>
          <a:xfrm>
            <a:off x="4932040" y="1420656"/>
            <a:ext cx="3744016" cy="2872440"/>
          </a:xfrm>
          <a:prstGeom prst="rect">
            <a:avLst/>
          </a:prstGeom>
        </p:spPr>
      </p:pic>
    </p:spTree>
    <p:extLst>
      <p:ext uri="{BB962C8B-B14F-4D97-AF65-F5344CB8AC3E}">
        <p14:creationId xmlns:p14="http://schemas.microsoft.com/office/powerpoint/2010/main" val="1524739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Second step</a:t>
            </a:r>
            <a:r>
              <a:rPr lang="de-DE" dirty="0"/>
              <a:t/>
            </a:r>
            <a:br>
              <a:rPr lang="de-DE" dirty="0"/>
            </a:br>
            <a:r>
              <a:rPr lang="en-GB" sz="2000" dirty="0" smtClean="0">
                <a:solidFill>
                  <a:srgbClr val="96BE0D"/>
                </a:solidFill>
              </a:rPr>
              <a:t>fitting section from model with colourful section (source for texturing) </a:t>
            </a:r>
            <a:r>
              <a:rPr lang="en-GB" sz="2000" b="1" dirty="0" smtClean="0">
                <a:solidFill>
                  <a:srgbClr val="96BE0D"/>
                </a:solidFill>
              </a:rPr>
              <a:t>no2</a:t>
            </a:r>
            <a:endParaRPr lang="de-DE" sz="2000" b="1" dirty="0">
              <a:solidFill>
                <a:srgbClr val="96BE0D"/>
              </a:solidFill>
            </a:endParaRPr>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20558" t="7497" r="12656" b="11443"/>
          <a:stretch/>
        </p:blipFill>
        <p:spPr>
          <a:xfrm>
            <a:off x="4788024" y="1420656"/>
            <a:ext cx="3888432" cy="4719600"/>
          </a:xfrm>
          <a:prstGeom prst="rect">
            <a:avLst/>
          </a:prstGeom>
        </p:spPr>
      </p:pic>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36974" t="32884" r="13744" b="11442"/>
          <a:stretch/>
        </p:blipFill>
        <p:spPr>
          <a:xfrm>
            <a:off x="467544" y="1420656"/>
            <a:ext cx="4177756" cy="4719600"/>
          </a:xfrm>
          <a:prstGeom prst="rect">
            <a:avLst/>
          </a:prstGeom>
        </p:spPr>
      </p:pic>
    </p:spTree>
    <p:extLst>
      <p:ext uri="{BB962C8B-B14F-4D97-AF65-F5344CB8AC3E}">
        <p14:creationId xmlns:p14="http://schemas.microsoft.com/office/powerpoint/2010/main" val="1908876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Second step</a:t>
            </a:r>
            <a:r>
              <a:rPr lang="de-DE" dirty="0"/>
              <a:t/>
            </a:r>
            <a:br>
              <a:rPr lang="de-DE" dirty="0"/>
            </a:br>
            <a:r>
              <a:rPr lang="en-GB" sz="2000" dirty="0" smtClean="0">
                <a:solidFill>
                  <a:srgbClr val="96BE0D"/>
                </a:solidFill>
              </a:rPr>
              <a:t>fitting section from model with colourful section (source for texturing) </a:t>
            </a:r>
            <a:r>
              <a:rPr lang="en-GB" sz="2000" b="1" dirty="0" smtClean="0">
                <a:solidFill>
                  <a:srgbClr val="96BE0D"/>
                </a:solidFill>
              </a:rPr>
              <a:t>no2</a:t>
            </a:r>
            <a:endParaRPr lang="de-DE" sz="2000" b="1" dirty="0">
              <a:solidFill>
                <a:srgbClr val="96BE0D"/>
              </a:solidFill>
            </a:endParaRPr>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34163" t="34570" r="33681" b="40825"/>
          <a:stretch/>
        </p:blipFill>
        <p:spPr>
          <a:xfrm>
            <a:off x="4860032" y="1420656"/>
            <a:ext cx="3763805" cy="2880000"/>
          </a:xfrm>
          <a:prstGeom prst="rect">
            <a:avLst/>
          </a:prstGeom>
        </p:spPr>
      </p:pic>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36974" t="32884" r="13744" b="11442"/>
          <a:stretch/>
        </p:blipFill>
        <p:spPr>
          <a:xfrm>
            <a:off x="467544" y="1420656"/>
            <a:ext cx="4177756" cy="4719600"/>
          </a:xfrm>
          <a:prstGeom prst="rect">
            <a:avLst/>
          </a:prstGeom>
        </p:spPr>
      </p:pic>
      <p:sp>
        <p:nvSpPr>
          <p:cNvPr id="6" name="Text Box 11"/>
          <p:cNvSpPr txBox="1">
            <a:spLocks noChangeArrowheads="1"/>
          </p:cNvSpPr>
          <p:nvPr/>
        </p:nvSpPr>
        <p:spPr bwMode="auto">
          <a:xfrm>
            <a:off x="4932041" y="4365104"/>
            <a:ext cx="3744015" cy="223028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just">
              <a:lnSpc>
                <a:spcPct val="108000"/>
              </a:lnSpc>
            </a:pPr>
            <a:r>
              <a:rPr lang="en-GB" sz="1400" dirty="0">
                <a:latin typeface="Georgia" charset="0"/>
              </a:rPr>
              <a:t>s</a:t>
            </a:r>
            <a:r>
              <a:rPr lang="en-GB" sz="1400" dirty="0" smtClean="0">
                <a:latin typeface="Georgia" charset="0"/>
              </a:rPr>
              <a:t>ections were fitted to each other starting from </a:t>
            </a:r>
            <a:r>
              <a:rPr lang="en-GB" sz="1400" b="1" dirty="0" smtClean="0">
                <a:latin typeface="Georgia" charset="0"/>
              </a:rPr>
              <a:t>top of the arch level </a:t>
            </a:r>
            <a:r>
              <a:rPr lang="en-GB" sz="1400" dirty="0" smtClean="0">
                <a:latin typeface="Georgia" charset="0"/>
              </a:rPr>
              <a:t>in order to fit only the element chosen to texturize, not the whole section </a:t>
            </a:r>
          </a:p>
          <a:p>
            <a:pPr algn="just">
              <a:lnSpc>
                <a:spcPct val="108000"/>
              </a:lnSpc>
            </a:pPr>
            <a:endParaRPr lang="en-GB" sz="1400" b="1" dirty="0" smtClean="0">
              <a:latin typeface="Georgia" charset="0"/>
            </a:endParaRPr>
          </a:p>
          <a:p>
            <a:pPr algn="just">
              <a:lnSpc>
                <a:spcPct val="108000"/>
              </a:lnSpc>
            </a:pPr>
            <a:r>
              <a:rPr lang="en-GB" sz="1400" b="1" dirty="0" smtClean="0">
                <a:latin typeface="Georgia" charset="0"/>
              </a:rPr>
              <a:t>problem: </a:t>
            </a:r>
            <a:r>
              <a:rPr lang="en-GB" sz="1400" dirty="0" smtClean="0">
                <a:latin typeface="Georgia" charset="0"/>
              </a:rPr>
              <a:t>still sections doesn’t fit, chosen element is much shorter in model than in colourful section</a:t>
            </a:r>
            <a:endParaRPr lang="de-DE" sz="1000" dirty="0" smtClean="0">
              <a:latin typeface="Georgia" charset="0"/>
            </a:endParaRPr>
          </a:p>
          <a:p>
            <a:pPr algn="l">
              <a:lnSpc>
                <a:spcPct val="108000"/>
              </a:lnSpc>
            </a:pPr>
            <a:endParaRPr lang="de-DE" sz="1000" dirty="0" smtClean="0">
              <a:latin typeface="Georgia" charset="0"/>
            </a:endParaRPr>
          </a:p>
          <a:p>
            <a:pPr algn="l">
              <a:lnSpc>
                <a:spcPct val="108000"/>
              </a:lnSpc>
            </a:pPr>
            <a:r>
              <a:rPr lang="de-DE" sz="1000" dirty="0" smtClean="0">
                <a:latin typeface="Georgia" charset="0"/>
              </a:rPr>
              <a:t> </a:t>
            </a:r>
          </a:p>
        </p:txBody>
      </p:sp>
    </p:spTree>
    <p:extLst>
      <p:ext uri="{BB962C8B-B14F-4D97-AF65-F5344CB8AC3E}">
        <p14:creationId xmlns:p14="http://schemas.microsoft.com/office/powerpoint/2010/main" val="243312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Problem</a:t>
            </a:r>
            <a:r>
              <a:rPr lang="de-DE" dirty="0"/>
              <a:t/>
            </a:r>
            <a:br>
              <a:rPr lang="de-DE" dirty="0"/>
            </a:br>
            <a:r>
              <a:rPr lang="en-GB" sz="2000" dirty="0" smtClean="0">
                <a:solidFill>
                  <a:srgbClr val="96BE0D"/>
                </a:solidFill>
              </a:rPr>
              <a:t>how to make a texture for the element that doesn’t exactly fit? </a:t>
            </a:r>
            <a:endParaRPr lang="de-DE" sz="2000" b="1" dirty="0">
              <a:solidFill>
                <a:srgbClr val="96BE0D"/>
              </a:solidFill>
            </a:endParaRPr>
          </a:p>
        </p:txBody>
      </p:sp>
      <p:sp>
        <p:nvSpPr>
          <p:cNvPr id="6" name="Text Box 11"/>
          <p:cNvSpPr txBox="1">
            <a:spLocks noChangeArrowheads="1"/>
          </p:cNvSpPr>
          <p:nvPr/>
        </p:nvSpPr>
        <p:spPr bwMode="auto">
          <a:xfrm>
            <a:off x="467543" y="4284034"/>
            <a:ext cx="8208512" cy="252934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just">
              <a:lnSpc>
                <a:spcPct val="108000"/>
              </a:lnSpc>
            </a:pPr>
            <a:r>
              <a:rPr lang="en-GB" sz="1400" b="1" dirty="0" smtClean="0">
                <a:latin typeface="Georgia" charset="0"/>
              </a:rPr>
              <a:t>Possible solutions:</a:t>
            </a:r>
          </a:p>
          <a:p>
            <a:pPr algn="just">
              <a:lnSpc>
                <a:spcPct val="108000"/>
              </a:lnSpc>
            </a:pPr>
            <a:r>
              <a:rPr lang="en-GB" sz="1400" dirty="0" smtClean="0">
                <a:latin typeface="Georgia" charset="0"/>
              </a:rPr>
              <a:t>- cutting off part of the texture from the colourful section </a:t>
            </a:r>
          </a:p>
          <a:p>
            <a:pPr algn="just">
              <a:lnSpc>
                <a:spcPct val="108000"/>
              </a:lnSpc>
            </a:pPr>
            <a:r>
              <a:rPr lang="en-GB" sz="1200" dirty="0" smtClean="0">
                <a:latin typeface="Georgia" charset="0"/>
              </a:rPr>
              <a:t>(not the whole texture is on the element, but it is in correct proportions)</a:t>
            </a:r>
          </a:p>
          <a:p>
            <a:pPr algn="just">
              <a:lnSpc>
                <a:spcPct val="108000"/>
              </a:lnSpc>
            </a:pPr>
            <a:r>
              <a:rPr lang="en-GB" sz="1400" dirty="0" smtClean="0">
                <a:latin typeface="Georgia" charset="0"/>
              </a:rPr>
              <a:t>- changing the proportions of the texture </a:t>
            </a:r>
          </a:p>
          <a:p>
            <a:pPr algn="just">
              <a:lnSpc>
                <a:spcPct val="108000"/>
              </a:lnSpc>
            </a:pPr>
            <a:r>
              <a:rPr lang="en-GB" sz="1200" dirty="0" smtClean="0">
                <a:latin typeface="Georgia" charset="0"/>
              </a:rPr>
              <a:t>(the whole texture is on the element, but proportions are different)</a:t>
            </a:r>
          </a:p>
          <a:p>
            <a:pPr algn="just">
              <a:lnSpc>
                <a:spcPct val="108000"/>
              </a:lnSpc>
            </a:pPr>
            <a:r>
              <a:rPr lang="en-GB" sz="1400" dirty="0" smtClean="0">
                <a:latin typeface="Georgia" charset="0"/>
              </a:rPr>
              <a:t>- changing the geometry of the model</a:t>
            </a:r>
          </a:p>
          <a:p>
            <a:pPr algn="just">
              <a:lnSpc>
                <a:spcPct val="108000"/>
              </a:lnSpc>
            </a:pPr>
            <a:r>
              <a:rPr lang="en-GB" sz="1200" dirty="0">
                <a:latin typeface="Georgia" charset="0"/>
              </a:rPr>
              <a:t>(the best for texturizing aspect but </a:t>
            </a:r>
            <a:r>
              <a:rPr lang="en-GB" sz="1200" dirty="0" smtClean="0">
                <a:latin typeface="Georgia" charset="0"/>
              </a:rPr>
              <a:t>time-consuming and can cause confusion)</a:t>
            </a:r>
            <a:endParaRPr lang="de-DE" sz="1200" dirty="0">
              <a:latin typeface="Georgia" charset="0"/>
            </a:endParaRPr>
          </a:p>
          <a:p>
            <a:pPr algn="l">
              <a:lnSpc>
                <a:spcPct val="108000"/>
              </a:lnSpc>
            </a:pPr>
            <a:endParaRPr lang="en-GB" sz="1000" dirty="0" smtClean="0">
              <a:latin typeface="Georgia" charset="0"/>
            </a:endParaRPr>
          </a:p>
          <a:p>
            <a:pPr algn="l">
              <a:lnSpc>
                <a:spcPct val="108000"/>
              </a:lnSpc>
            </a:pPr>
            <a:r>
              <a:rPr lang="en-GB" sz="1200" b="1" dirty="0" smtClean="0">
                <a:latin typeface="Georgia" charset="0"/>
              </a:rPr>
              <a:t>The </a:t>
            </a:r>
            <a:r>
              <a:rPr lang="en-GB" sz="1200" b="1" dirty="0">
                <a:latin typeface="Georgia" charset="0"/>
              </a:rPr>
              <a:t>problem will be probably repeated </a:t>
            </a:r>
            <a:r>
              <a:rPr lang="en-GB" sz="1200" dirty="0">
                <a:latin typeface="Georgia" charset="0"/>
              </a:rPr>
              <a:t>with many </a:t>
            </a:r>
            <a:r>
              <a:rPr lang="en-GB" sz="1200" dirty="0" smtClean="0">
                <a:latin typeface="Georgia" charset="0"/>
              </a:rPr>
              <a:t>elements </a:t>
            </a:r>
            <a:r>
              <a:rPr lang="en-GB" sz="1200" dirty="0">
                <a:latin typeface="Georgia" charset="0"/>
              </a:rPr>
              <a:t>as </a:t>
            </a:r>
            <a:r>
              <a:rPr lang="en-GB" sz="1200" dirty="0" smtClean="0">
                <a:latin typeface="Georgia" charset="0"/>
              </a:rPr>
              <a:t>model and section doesn’t </a:t>
            </a:r>
            <a:r>
              <a:rPr lang="en-GB" sz="1200" dirty="0">
                <a:latin typeface="Georgia" charset="0"/>
              </a:rPr>
              <a:t>exactly fit to each other (</a:t>
            </a:r>
            <a:r>
              <a:rPr lang="en-GB" sz="1200" dirty="0" err="1">
                <a:latin typeface="Georgia" charset="0"/>
              </a:rPr>
              <a:t>differents</a:t>
            </a:r>
            <a:r>
              <a:rPr lang="en-GB" sz="1200" dirty="0">
                <a:latin typeface="Georgia" charset="0"/>
              </a:rPr>
              <a:t> in </a:t>
            </a:r>
            <a:r>
              <a:rPr lang="en-GB" sz="1200" dirty="0" smtClean="0">
                <a:latin typeface="Georgia" charset="0"/>
              </a:rPr>
              <a:t>heights, </a:t>
            </a:r>
            <a:r>
              <a:rPr lang="en-GB" sz="1200" dirty="0" err="1" smtClean="0">
                <a:latin typeface="Georgia" charset="0"/>
              </a:rPr>
              <a:t>differents</a:t>
            </a:r>
            <a:r>
              <a:rPr lang="en-GB" sz="1200" dirty="0" smtClean="0">
                <a:latin typeface="Georgia" charset="0"/>
              </a:rPr>
              <a:t> in exact geometry </a:t>
            </a:r>
            <a:r>
              <a:rPr lang="en-GB" sz="1200" dirty="0">
                <a:latin typeface="Georgia" charset="0"/>
              </a:rPr>
              <a:t>etc.)</a:t>
            </a:r>
          </a:p>
          <a:p>
            <a:pPr algn="l">
              <a:lnSpc>
                <a:spcPct val="108000"/>
              </a:lnSpc>
            </a:pPr>
            <a:endParaRPr lang="de-DE" sz="1000" dirty="0" smtClean="0">
              <a:latin typeface="Georgia" charset="0"/>
            </a:endParaRPr>
          </a:p>
          <a:p>
            <a:pPr algn="l">
              <a:lnSpc>
                <a:spcPct val="108000"/>
              </a:lnSpc>
            </a:pPr>
            <a:r>
              <a:rPr lang="de-DE" sz="1000" dirty="0" smtClean="0">
                <a:latin typeface="Georgia" charset="0"/>
              </a:rPr>
              <a:t> </a:t>
            </a:r>
          </a:p>
        </p:txBody>
      </p:sp>
      <p:pic>
        <p:nvPicPr>
          <p:cNvPr id="8" name="Picture 1"/>
          <p:cNvPicPr>
            <a:picLocks noChangeAspect="1"/>
          </p:cNvPicPr>
          <p:nvPr/>
        </p:nvPicPr>
        <p:blipFill rotWithShape="1">
          <a:blip r:embed="rId3">
            <a:extLst>
              <a:ext uri="{28A0092B-C50C-407E-A947-70E740481C1C}">
                <a14:useLocalDpi xmlns:a14="http://schemas.microsoft.com/office/drawing/2010/main" val="0"/>
              </a:ext>
            </a:extLst>
          </a:blip>
          <a:srcRect l="34325" t="35229" r="33909" b="36771"/>
          <a:stretch/>
        </p:blipFill>
        <p:spPr>
          <a:xfrm>
            <a:off x="4427984" y="1420656"/>
            <a:ext cx="3756524" cy="2872440"/>
          </a:xfrm>
          <a:prstGeom prst="rect">
            <a:avLst/>
          </a:prstGeom>
        </p:spPr>
      </p:pic>
      <p:cxnSp>
        <p:nvCxnSpPr>
          <p:cNvPr id="4" name="Gerader Verbinder 3"/>
          <p:cNvCxnSpPr/>
          <p:nvPr/>
        </p:nvCxnSpPr>
        <p:spPr bwMode="auto">
          <a:xfrm>
            <a:off x="5478154" y="1700808"/>
            <a:ext cx="1656184" cy="0"/>
          </a:xfrm>
          <a:prstGeom prst="line">
            <a:avLst/>
          </a:prstGeom>
          <a:ln w="28575" cap="flat" cmpd="sng" algn="ctr">
            <a:solidFill>
              <a:srgbClr val="FF0000"/>
            </a:solidFill>
            <a:prstDash val="dash"/>
            <a:round/>
            <a:headEnd type="none" w="med" len="med"/>
            <a:tailEnd type="none" w="med" len="me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inor">
            <a:schemeClr val="tx1"/>
          </a:fontRef>
        </p:style>
      </p:cxnSp>
      <p:pic>
        <p:nvPicPr>
          <p:cNvPr id="12" name="Grafik 11"/>
          <p:cNvPicPr>
            <a:picLocks noChangeAspect="1"/>
          </p:cNvPicPr>
          <p:nvPr/>
        </p:nvPicPr>
        <p:blipFill rotWithShape="1">
          <a:blip r:embed="rId4">
            <a:extLst>
              <a:ext uri="{28A0092B-C50C-407E-A947-70E740481C1C}">
                <a14:useLocalDpi xmlns:a14="http://schemas.microsoft.com/office/drawing/2010/main" val="0"/>
              </a:ext>
            </a:extLst>
          </a:blip>
          <a:srcRect l="35300" t="35301" r="34250" b="40939"/>
          <a:stretch/>
        </p:blipFill>
        <p:spPr>
          <a:xfrm>
            <a:off x="467543" y="1423812"/>
            <a:ext cx="3677076" cy="2869284"/>
          </a:xfrm>
          <a:prstGeom prst="rect">
            <a:avLst/>
          </a:prstGeom>
        </p:spPr>
      </p:pic>
      <p:cxnSp>
        <p:nvCxnSpPr>
          <p:cNvPr id="13" name="Gerader Verbinder 12"/>
          <p:cNvCxnSpPr/>
          <p:nvPr/>
        </p:nvCxnSpPr>
        <p:spPr bwMode="auto">
          <a:xfrm>
            <a:off x="5004048" y="2492896"/>
            <a:ext cx="864096" cy="0"/>
          </a:xfrm>
          <a:prstGeom prst="line">
            <a:avLst/>
          </a:prstGeom>
          <a:ln w="28575" cap="flat" cmpd="sng" algn="ctr">
            <a:solidFill>
              <a:srgbClr val="FF0000"/>
            </a:solidFill>
            <a:prstDash val="dash"/>
            <a:round/>
            <a:headEnd type="none" w="med" len="med"/>
            <a:tailEnd type="none" w="med" len="me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inor">
            <a:schemeClr val="tx1"/>
          </a:fontRef>
        </p:style>
      </p:cxnSp>
      <p:cxnSp>
        <p:nvCxnSpPr>
          <p:cNvPr id="16" name="Gerader Verbinder 15"/>
          <p:cNvCxnSpPr/>
          <p:nvPr/>
        </p:nvCxnSpPr>
        <p:spPr bwMode="auto">
          <a:xfrm>
            <a:off x="6804248" y="2492896"/>
            <a:ext cx="864096" cy="0"/>
          </a:xfrm>
          <a:prstGeom prst="line">
            <a:avLst/>
          </a:prstGeom>
          <a:ln w="28575" cap="flat" cmpd="sng" algn="ctr">
            <a:solidFill>
              <a:srgbClr val="FF0000"/>
            </a:solidFill>
            <a:prstDash val="dash"/>
            <a:round/>
            <a:headEnd type="none" w="med" len="med"/>
            <a:tailEnd type="none" w="med" len="me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inor">
            <a:schemeClr val="tx1"/>
          </a:fontRef>
        </p:style>
      </p:cxnSp>
      <p:cxnSp>
        <p:nvCxnSpPr>
          <p:cNvPr id="17" name="Gerader Verbinder 16"/>
          <p:cNvCxnSpPr/>
          <p:nvPr/>
        </p:nvCxnSpPr>
        <p:spPr bwMode="auto">
          <a:xfrm>
            <a:off x="6945454" y="2263070"/>
            <a:ext cx="400" cy="459651"/>
          </a:xfrm>
          <a:prstGeom prst="line">
            <a:avLst/>
          </a:prstGeom>
          <a:ln w="28575" cap="flat" cmpd="sng" algn="ctr">
            <a:solidFill>
              <a:srgbClr val="FF0000"/>
            </a:solidFill>
            <a:prstDash val="dash"/>
            <a:round/>
            <a:headEnd type="none" w="med" len="med"/>
            <a:tailEnd type="none" w="med" len="me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inor">
            <a:schemeClr val="tx1"/>
          </a:fontRef>
        </p:style>
      </p:cxnSp>
      <p:cxnSp>
        <p:nvCxnSpPr>
          <p:cNvPr id="21" name="Gerader Verbinder 20"/>
          <p:cNvCxnSpPr/>
          <p:nvPr/>
        </p:nvCxnSpPr>
        <p:spPr bwMode="auto">
          <a:xfrm>
            <a:off x="5686519" y="2204864"/>
            <a:ext cx="400" cy="459651"/>
          </a:xfrm>
          <a:prstGeom prst="line">
            <a:avLst/>
          </a:prstGeom>
          <a:ln w="28575" cap="flat" cmpd="sng" algn="ctr">
            <a:solidFill>
              <a:srgbClr val="FF0000"/>
            </a:solidFill>
            <a:prstDash val="dash"/>
            <a:round/>
            <a:headEnd type="none" w="med" len="med"/>
            <a:tailEnd type="none" w="med" len="me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19770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Solution no1</a:t>
            </a:r>
            <a:r>
              <a:rPr lang="de-DE" dirty="0"/>
              <a:t/>
            </a:r>
            <a:br>
              <a:rPr lang="de-DE" dirty="0"/>
            </a:br>
            <a:r>
              <a:rPr lang="en-GB" sz="2000" dirty="0" smtClean="0">
                <a:solidFill>
                  <a:srgbClr val="96BE0D"/>
                </a:solidFill>
              </a:rPr>
              <a:t>cutting off part of the texture from the colourful section</a:t>
            </a:r>
            <a:endParaRPr lang="de-DE" sz="2000" b="1" dirty="0">
              <a:solidFill>
                <a:srgbClr val="96BE0D"/>
              </a:solidFill>
            </a:endParaRPr>
          </a:p>
        </p:txBody>
      </p:sp>
      <p:sp>
        <p:nvSpPr>
          <p:cNvPr id="6" name="Text Box 11"/>
          <p:cNvSpPr txBox="1">
            <a:spLocks noChangeArrowheads="1"/>
          </p:cNvSpPr>
          <p:nvPr/>
        </p:nvSpPr>
        <p:spPr bwMode="auto">
          <a:xfrm>
            <a:off x="5940152" y="1392785"/>
            <a:ext cx="2735902" cy="485638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en-GB" sz="1400" dirty="0" smtClean="0">
                <a:latin typeface="Georgia" charset="0"/>
              </a:rPr>
              <a:t>This solution seems to be the quickest and the easiest to make, but the result is that the exact appearance of the element wouldn’t be illustrated in the final model. </a:t>
            </a:r>
            <a:br>
              <a:rPr lang="en-GB" sz="1400" dirty="0" smtClean="0">
                <a:latin typeface="Georgia" charset="0"/>
              </a:rPr>
            </a:br>
            <a:r>
              <a:rPr lang="en-GB" sz="1400" dirty="0" smtClean="0">
                <a:latin typeface="Georgia" charset="0"/>
              </a:rPr>
              <a:t>When a part of the texture is cut off, </a:t>
            </a:r>
            <a:r>
              <a:rPr lang="en-GB" sz="1400" b="1" dirty="0" smtClean="0">
                <a:latin typeface="Georgia" charset="0"/>
              </a:rPr>
              <a:t>its composition is destroyed</a:t>
            </a:r>
            <a:r>
              <a:rPr lang="en-GB" sz="1400" dirty="0">
                <a:latin typeface="Georgia" charset="0"/>
              </a:rPr>
              <a:t> </a:t>
            </a:r>
            <a:r>
              <a:rPr lang="en-GB" sz="1400" dirty="0" smtClean="0">
                <a:latin typeface="Georgia" charset="0"/>
              </a:rPr>
              <a:t>– e.g. in this case we cut off the ending of the floral pattern and in our texturized element in model the branches wouldn’t end with flowers, as it is on the original texture.</a:t>
            </a:r>
          </a:p>
          <a:p>
            <a:pPr algn="l">
              <a:lnSpc>
                <a:spcPct val="108000"/>
              </a:lnSpc>
            </a:pPr>
            <a:r>
              <a:rPr lang="en-GB" sz="1400" dirty="0" smtClean="0">
                <a:latin typeface="Georgia" charset="0"/>
              </a:rPr>
              <a:t>This solution lets </a:t>
            </a:r>
            <a:r>
              <a:rPr lang="en-GB" sz="1400" b="1" dirty="0" smtClean="0">
                <a:latin typeface="Georgia" charset="0"/>
              </a:rPr>
              <a:t>present the main idea of the texture</a:t>
            </a:r>
            <a:r>
              <a:rPr lang="en-GB" sz="1400" dirty="0" smtClean="0">
                <a:latin typeface="Georgia" charset="0"/>
              </a:rPr>
              <a:t>, the type of the pattern and colour scheme but is not the exact reflection of the texture presented in colourful section.</a:t>
            </a:r>
            <a:endParaRPr lang="de-DE" sz="1000" dirty="0" smtClean="0">
              <a:latin typeface="Georgia" charset="0"/>
            </a:endParaRPr>
          </a:p>
          <a:p>
            <a:pPr algn="l">
              <a:lnSpc>
                <a:spcPct val="108000"/>
              </a:lnSpc>
            </a:pPr>
            <a:r>
              <a:rPr lang="de-DE" sz="1000" dirty="0" smtClean="0">
                <a:latin typeface="Georgia" charset="0"/>
              </a:rPr>
              <a:t> </a:t>
            </a:r>
          </a:p>
        </p:txBody>
      </p:sp>
      <p:grpSp>
        <p:nvGrpSpPr>
          <p:cNvPr id="2" name="Gruppieren 1"/>
          <p:cNvGrpSpPr/>
          <p:nvPr/>
        </p:nvGrpSpPr>
        <p:grpSpPr>
          <a:xfrm>
            <a:off x="467544" y="1392785"/>
            <a:ext cx="5328592" cy="4609694"/>
            <a:chOff x="4652338" y="1420656"/>
            <a:chExt cx="3320407" cy="2872440"/>
          </a:xfrm>
        </p:grpSpPr>
        <p:pic>
          <p:nvPicPr>
            <p:cNvPr id="8" name="Picture 1"/>
            <p:cNvPicPr>
              <a:picLocks noChangeAspect="1"/>
            </p:cNvPicPr>
            <p:nvPr/>
          </p:nvPicPr>
          <p:blipFill rotWithShape="1">
            <a:blip r:embed="rId3">
              <a:extLst>
                <a:ext uri="{28A0092B-C50C-407E-A947-70E740481C1C}">
                  <a14:useLocalDpi xmlns:a14="http://schemas.microsoft.com/office/drawing/2010/main" val="0"/>
                </a:ext>
              </a:extLst>
            </a:blip>
            <a:srcRect l="36222" t="35229" r="35700" b="36771"/>
            <a:stretch/>
          </p:blipFill>
          <p:spPr>
            <a:xfrm>
              <a:off x="4652338" y="1420656"/>
              <a:ext cx="3320407" cy="2872440"/>
            </a:xfrm>
            <a:prstGeom prst="rect">
              <a:avLst/>
            </a:prstGeom>
          </p:spPr>
        </p:pic>
        <p:cxnSp>
          <p:nvCxnSpPr>
            <p:cNvPr id="4" name="Gerader Verbinder 3"/>
            <p:cNvCxnSpPr/>
            <p:nvPr/>
          </p:nvCxnSpPr>
          <p:spPr bwMode="auto">
            <a:xfrm>
              <a:off x="5478154" y="1700808"/>
              <a:ext cx="1656184" cy="0"/>
            </a:xfrm>
            <a:prstGeom prst="line">
              <a:avLst/>
            </a:prstGeom>
            <a:ln w="28575" cap="flat" cmpd="sng" algn="ctr">
              <a:solidFill>
                <a:srgbClr val="FF0000"/>
              </a:solidFill>
              <a:prstDash val="dash"/>
              <a:round/>
              <a:headEnd type="none" w="med" len="med"/>
              <a:tailEnd type="none" w="med" len="me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inor">
              <a:schemeClr val="tx1"/>
            </a:fontRef>
          </p:style>
        </p:cxnSp>
        <p:cxnSp>
          <p:nvCxnSpPr>
            <p:cNvPr id="13" name="Gerader Verbinder 12"/>
            <p:cNvCxnSpPr/>
            <p:nvPr/>
          </p:nvCxnSpPr>
          <p:spPr bwMode="auto">
            <a:xfrm>
              <a:off x="5004048" y="2492896"/>
              <a:ext cx="864096" cy="0"/>
            </a:xfrm>
            <a:prstGeom prst="line">
              <a:avLst/>
            </a:prstGeom>
            <a:ln w="28575" cap="flat" cmpd="sng" algn="ctr">
              <a:solidFill>
                <a:srgbClr val="FF0000"/>
              </a:solidFill>
              <a:prstDash val="dash"/>
              <a:round/>
              <a:headEnd type="none" w="med" len="med"/>
              <a:tailEnd type="none" w="med" len="me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inor">
              <a:schemeClr val="tx1"/>
            </a:fontRef>
          </p:style>
        </p:cxnSp>
        <p:cxnSp>
          <p:nvCxnSpPr>
            <p:cNvPr id="16" name="Gerader Verbinder 15"/>
            <p:cNvCxnSpPr/>
            <p:nvPr/>
          </p:nvCxnSpPr>
          <p:spPr bwMode="auto">
            <a:xfrm>
              <a:off x="6804248" y="2492896"/>
              <a:ext cx="864096" cy="0"/>
            </a:xfrm>
            <a:prstGeom prst="line">
              <a:avLst/>
            </a:prstGeom>
            <a:ln w="28575" cap="flat" cmpd="sng" algn="ctr">
              <a:solidFill>
                <a:srgbClr val="FF0000"/>
              </a:solidFill>
              <a:prstDash val="dash"/>
              <a:round/>
              <a:headEnd type="none" w="med" len="med"/>
              <a:tailEnd type="none" w="med" len="me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inor">
              <a:schemeClr val="tx1"/>
            </a:fontRef>
          </p:style>
        </p:cxnSp>
        <p:cxnSp>
          <p:nvCxnSpPr>
            <p:cNvPr id="17" name="Gerader Verbinder 16"/>
            <p:cNvCxnSpPr/>
            <p:nvPr/>
          </p:nvCxnSpPr>
          <p:spPr bwMode="auto">
            <a:xfrm>
              <a:off x="6945454" y="2263070"/>
              <a:ext cx="400" cy="459651"/>
            </a:xfrm>
            <a:prstGeom prst="line">
              <a:avLst/>
            </a:prstGeom>
            <a:ln w="28575" cap="flat" cmpd="sng" algn="ctr">
              <a:solidFill>
                <a:srgbClr val="FF0000"/>
              </a:solidFill>
              <a:prstDash val="dash"/>
              <a:round/>
              <a:headEnd type="none" w="med" len="med"/>
              <a:tailEnd type="none" w="med" len="me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inor">
              <a:schemeClr val="tx1"/>
            </a:fontRef>
          </p:style>
        </p:cxnSp>
        <p:cxnSp>
          <p:nvCxnSpPr>
            <p:cNvPr id="21" name="Gerader Verbinder 20"/>
            <p:cNvCxnSpPr/>
            <p:nvPr/>
          </p:nvCxnSpPr>
          <p:spPr bwMode="auto">
            <a:xfrm>
              <a:off x="5686519" y="2204864"/>
              <a:ext cx="400" cy="459651"/>
            </a:xfrm>
            <a:prstGeom prst="line">
              <a:avLst/>
            </a:prstGeom>
            <a:ln w="28575" cap="flat" cmpd="sng" algn="ctr">
              <a:solidFill>
                <a:srgbClr val="FF0000"/>
              </a:solidFill>
              <a:prstDash val="dash"/>
              <a:round/>
              <a:headEnd type="none" w="med" len="med"/>
              <a:tailEnd type="none" w="med" len="me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586660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Solution no2</a:t>
            </a:r>
            <a:r>
              <a:rPr lang="de-DE" dirty="0"/>
              <a:t/>
            </a:r>
            <a:br>
              <a:rPr lang="de-DE" dirty="0"/>
            </a:br>
            <a:r>
              <a:rPr lang="en-GB" sz="2000" dirty="0" smtClean="0">
                <a:solidFill>
                  <a:srgbClr val="96BE0D"/>
                </a:solidFill>
              </a:rPr>
              <a:t>changing the proportion of the texture</a:t>
            </a:r>
            <a:endParaRPr lang="de-DE" sz="2000" b="1" dirty="0">
              <a:solidFill>
                <a:srgbClr val="96BE0D"/>
              </a:solidFill>
            </a:endParaRPr>
          </a:p>
        </p:txBody>
      </p:sp>
      <p:sp>
        <p:nvSpPr>
          <p:cNvPr id="6" name="Text Box 11"/>
          <p:cNvSpPr txBox="1">
            <a:spLocks noChangeArrowheads="1"/>
          </p:cNvSpPr>
          <p:nvPr/>
        </p:nvSpPr>
        <p:spPr bwMode="auto">
          <a:xfrm>
            <a:off x="6300192" y="1392785"/>
            <a:ext cx="2375862" cy="259596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en-GB" sz="1400" dirty="0" smtClean="0">
                <a:latin typeface="Georgia" charset="0"/>
              </a:rPr>
              <a:t>This solution needs warping the original texture (fragment of the colourful section) in Photoshop to adjust it to the size and proportions of modelled element.  </a:t>
            </a:r>
          </a:p>
          <a:p>
            <a:pPr algn="l">
              <a:lnSpc>
                <a:spcPct val="108000"/>
              </a:lnSpc>
            </a:pPr>
            <a:r>
              <a:rPr lang="en-GB" sz="1400" dirty="0" smtClean="0">
                <a:latin typeface="Georgia" charset="0"/>
              </a:rPr>
              <a:t>This solution lets </a:t>
            </a:r>
            <a:r>
              <a:rPr lang="en-GB" sz="1400" b="1" dirty="0" smtClean="0">
                <a:latin typeface="Georgia" charset="0"/>
              </a:rPr>
              <a:t>present the original composition</a:t>
            </a:r>
            <a:r>
              <a:rPr lang="en-GB" sz="1400" dirty="0" smtClean="0">
                <a:latin typeface="Georgia" charset="0"/>
              </a:rPr>
              <a:t>, but size and proportions of the elements of the texture are different.</a:t>
            </a:r>
            <a:endParaRPr lang="de-DE" sz="1000" dirty="0" smtClean="0">
              <a:latin typeface="Georgia" charset="0"/>
            </a:endParaRPr>
          </a:p>
        </p:txBody>
      </p:sp>
      <p:pic>
        <p:nvPicPr>
          <p:cNvPr id="3" name="Grafik 2"/>
          <p:cNvPicPr>
            <a:picLocks noChangeAspect="1"/>
          </p:cNvPicPr>
          <p:nvPr/>
        </p:nvPicPr>
        <p:blipFill rotWithShape="1">
          <a:blip r:embed="rId3"/>
          <a:srcRect l="13344" t="10101" r="28901" b="4501"/>
          <a:stretch/>
        </p:blipFill>
        <p:spPr>
          <a:xfrm>
            <a:off x="467544" y="1387564"/>
            <a:ext cx="5544616" cy="4611600"/>
          </a:xfrm>
          <a:prstGeom prst="rect">
            <a:avLst/>
          </a:prstGeom>
        </p:spPr>
      </p:pic>
    </p:spTree>
    <p:extLst>
      <p:ext uri="{BB962C8B-B14F-4D97-AF65-F5344CB8AC3E}">
        <p14:creationId xmlns:p14="http://schemas.microsoft.com/office/powerpoint/2010/main" val="1223370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Solution no2</a:t>
            </a:r>
            <a:r>
              <a:rPr lang="de-DE" dirty="0"/>
              <a:t/>
            </a:r>
            <a:br>
              <a:rPr lang="de-DE" dirty="0"/>
            </a:br>
            <a:r>
              <a:rPr lang="en-GB" sz="2000" dirty="0" smtClean="0">
                <a:solidFill>
                  <a:srgbClr val="96BE0D"/>
                </a:solidFill>
              </a:rPr>
              <a:t>comparison of the original and the texture with changed proportions </a:t>
            </a:r>
            <a:endParaRPr lang="de-DE" sz="2000" b="1" dirty="0">
              <a:solidFill>
                <a:srgbClr val="96BE0D"/>
              </a:solidFill>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91" y="1387564"/>
            <a:ext cx="3916520" cy="3240000"/>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91" y="1387564"/>
            <a:ext cx="4068517" cy="3600000"/>
          </a:xfrm>
          <a:prstGeom prst="rect">
            <a:avLst/>
          </a:prstGeom>
        </p:spPr>
      </p:pic>
      <p:sp>
        <p:nvSpPr>
          <p:cNvPr id="11" name="Text Box 11"/>
          <p:cNvSpPr txBox="1">
            <a:spLocks noChangeArrowheads="1"/>
          </p:cNvSpPr>
          <p:nvPr/>
        </p:nvSpPr>
        <p:spPr bwMode="auto">
          <a:xfrm>
            <a:off x="472891" y="5096058"/>
            <a:ext cx="4068517" cy="25243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en-GB" sz="1400" dirty="0">
                <a:latin typeface="Georgia" charset="0"/>
              </a:rPr>
              <a:t>o</a:t>
            </a:r>
            <a:r>
              <a:rPr lang="en-GB" sz="1400" dirty="0" smtClean="0">
                <a:latin typeface="Georgia" charset="0"/>
              </a:rPr>
              <a:t>riginal texture</a:t>
            </a:r>
            <a:endParaRPr lang="de-DE" sz="1000" dirty="0" smtClean="0">
              <a:latin typeface="Georgia" charset="0"/>
            </a:endParaRPr>
          </a:p>
        </p:txBody>
      </p:sp>
      <p:sp>
        <p:nvSpPr>
          <p:cNvPr id="12" name="Text Box 11"/>
          <p:cNvSpPr txBox="1">
            <a:spLocks noChangeArrowheads="1"/>
          </p:cNvSpPr>
          <p:nvPr/>
        </p:nvSpPr>
        <p:spPr bwMode="auto">
          <a:xfrm>
            <a:off x="4644008" y="5078140"/>
            <a:ext cx="4068517" cy="25243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en-GB" sz="1400" dirty="0">
                <a:latin typeface="Georgia" charset="0"/>
              </a:rPr>
              <a:t>t</a:t>
            </a:r>
            <a:r>
              <a:rPr lang="en-GB" sz="1400" dirty="0" smtClean="0">
                <a:latin typeface="Georgia" charset="0"/>
              </a:rPr>
              <a:t>exture with changed proportions</a:t>
            </a:r>
            <a:endParaRPr lang="de-DE" sz="1000" dirty="0" smtClean="0">
              <a:latin typeface="Georgia" charset="0"/>
            </a:endParaRPr>
          </a:p>
        </p:txBody>
      </p:sp>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8" y="1639564"/>
            <a:ext cx="4047071" cy="3348000"/>
          </a:xfrm>
          <a:prstGeom prst="rect">
            <a:avLst/>
          </a:prstGeom>
        </p:spPr>
      </p:pic>
    </p:spTree>
    <p:extLst>
      <p:ext uri="{BB962C8B-B14F-4D97-AF65-F5344CB8AC3E}">
        <p14:creationId xmlns:p14="http://schemas.microsoft.com/office/powerpoint/2010/main" val="2516954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Solution no1 vs solution no2</a:t>
            </a:r>
            <a:r>
              <a:rPr lang="de-DE" dirty="0"/>
              <a:t/>
            </a:r>
            <a:br>
              <a:rPr lang="de-DE" dirty="0"/>
            </a:br>
            <a:r>
              <a:rPr lang="en-GB" sz="2000" dirty="0" smtClean="0">
                <a:solidFill>
                  <a:srgbClr val="96BE0D"/>
                </a:solidFill>
              </a:rPr>
              <a:t>comparison of the original and the texture with changed proportions </a:t>
            </a:r>
            <a:endParaRPr lang="de-DE" sz="2000" b="1" dirty="0">
              <a:solidFill>
                <a:srgbClr val="96BE0D"/>
              </a:solidFill>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91" y="1387564"/>
            <a:ext cx="3916520" cy="3240000"/>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91" y="1387564"/>
            <a:ext cx="4044740" cy="3240000"/>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672" y="1387564"/>
            <a:ext cx="4040406" cy="3240000"/>
          </a:xfrm>
          <a:prstGeom prst="rect">
            <a:avLst/>
          </a:prstGeom>
        </p:spPr>
      </p:pic>
      <p:sp>
        <p:nvSpPr>
          <p:cNvPr id="12" name="Text Box 11"/>
          <p:cNvSpPr txBox="1">
            <a:spLocks noChangeArrowheads="1"/>
          </p:cNvSpPr>
          <p:nvPr/>
        </p:nvSpPr>
        <p:spPr bwMode="auto">
          <a:xfrm>
            <a:off x="472891" y="4758300"/>
            <a:ext cx="3307021" cy="73442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en-GB" sz="1400" b="1" dirty="0" smtClean="0">
                <a:latin typeface="Georgia" charset="0"/>
              </a:rPr>
              <a:t>Solution 1</a:t>
            </a:r>
          </a:p>
          <a:p>
            <a:pPr algn="l">
              <a:lnSpc>
                <a:spcPct val="108000"/>
              </a:lnSpc>
            </a:pPr>
            <a:r>
              <a:rPr lang="en-GB" sz="1400" dirty="0">
                <a:latin typeface="Georgia" charset="0"/>
              </a:rPr>
              <a:t>c</a:t>
            </a:r>
            <a:r>
              <a:rPr lang="en-GB" sz="1400" dirty="0" smtClean="0">
                <a:latin typeface="Georgia" charset="0"/>
              </a:rPr>
              <a:t>utting off part of the texture from colourful section,  same proportions</a:t>
            </a:r>
            <a:endParaRPr lang="de-DE" sz="1000" dirty="0" smtClean="0">
              <a:latin typeface="Georgia" charset="0"/>
            </a:endParaRPr>
          </a:p>
        </p:txBody>
      </p:sp>
      <p:sp>
        <p:nvSpPr>
          <p:cNvPr id="13" name="Text Box 11"/>
          <p:cNvSpPr txBox="1">
            <a:spLocks noChangeArrowheads="1"/>
          </p:cNvSpPr>
          <p:nvPr/>
        </p:nvSpPr>
        <p:spPr bwMode="auto">
          <a:xfrm>
            <a:off x="4650673" y="4758300"/>
            <a:ext cx="3089680" cy="73442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en-GB" sz="1400" b="1" dirty="0" smtClean="0">
                <a:latin typeface="Georgia" charset="0"/>
              </a:rPr>
              <a:t>Solution 2</a:t>
            </a:r>
          </a:p>
          <a:p>
            <a:pPr algn="l">
              <a:lnSpc>
                <a:spcPct val="108000"/>
              </a:lnSpc>
            </a:pPr>
            <a:r>
              <a:rPr lang="en-GB" sz="1400" dirty="0">
                <a:latin typeface="Georgia" charset="0"/>
              </a:rPr>
              <a:t>c</a:t>
            </a:r>
            <a:r>
              <a:rPr lang="en-GB" sz="1400" dirty="0" smtClean="0">
                <a:latin typeface="Georgia" charset="0"/>
              </a:rPr>
              <a:t>hanging proportions of the texture, same composition </a:t>
            </a:r>
            <a:endParaRPr lang="de-DE" sz="1000" dirty="0" smtClean="0">
              <a:latin typeface="Georgia" charset="0"/>
            </a:endParaRPr>
          </a:p>
        </p:txBody>
      </p:sp>
      <p:sp>
        <p:nvSpPr>
          <p:cNvPr id="14" name="Text Box 11"/>
          <p:cNvSpPr txBox="1">
            <a:spLocks noChangeArrowheads="1"/>
          </p:cNvSpPr>
          <p:nvPr/>
        </p:nvSpPr>
        <p:spPr bwMode="auto">
          <a:xfrm>
            <a:off x="472890" y="5733615"/>
            <a:ext cx="8218188" cy="22159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en-GB" sz="1200" dirty="0" smtClean="0">
                <a:latin typeface="Georgia" charset="0"/>
              </a:rPr>
              <a:t>(differences in colours are not important in this case and are the result of attempts to find original colours of textures) </a:t>
            </a:r>
            <a:endParaRPr lang="de-DE" sz="1200" dirty="0" smtClean="0">
              <a:latin typeface="Georgia" charset="0"/>
            </a:endParaRPr>
          </a:p>
        </p:txBody>
      </p:sp>
    </p:spTree>
    <p:extLst>
      <p:ext uri="{BB962C8B-B14F-4D97-AF65-F5344CB8AC3E}">
        <p14:creationId xmlns:p14="http://schemas.microsoft.com/office/powerpoint/2010/main" val="346509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a:t>Redrawing texture (Solution 1)</a:t>
            </a:r>
            <a:r>
              <a:rPr lang="de-DE" dirty="0"/>
              <a:t/>
            </a:r>
            <a:br>
              <a:rPr lang="de-DE" dirty="0"/>
            </a:br>
            <a:r>
              <a:rPr lang="en-GB" sz="2000" dirty="0" smtClean="0">
                <a:solidFill>
                  <a:srgbClr val="96BE0D"/>
                </a:solidFill>
              </a:rPr>
              <a:t>problems caused by differences between model and colourful section</a:t>
            </a:r>
            <a:endParaRPr lang="de-DE" sz="2000" b="1" dirty="0">
              <a:solidFill>
                <a:srgbClr val="96BE0D"/>
              </a:solidFill>
            </a:endParaRPr>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16407" r="27048" b="52100"/>
          <a:stretch/>
        </p:blipFill>
        <p:spPr>
          <a:xfrm>
            <a:off x="467544" y="1403036"/>
            <a:ext cx="6120680" cy="4608000"/>
          </a:xfrm>
          <a:prstGeom prst="rect">
            <a:avLst/>
          </a:prstGeom>
        </p:spPr>
      </p:pic>
      <p:sp>
        <p:nvSpPr>
          <p:cNvPr id="12" name="Text Box 11"/>
          <p:cNvSpPr txBox="1">
            <a:spLocks noChangeArrowheads="1"/>
          </p:cNvSpPr>
          <p:nvPr/>
        </p:nvSpPr>
        <p:spPr bwMode="auto">
          <a:xfrm>
            <a:off x="6713615" y="1403036"/>
            <a:ext cx="2087830" cy="73442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just">
              <a:lnSpc>
                <a:spcPct val="108000"/>
              </a:lnSpc>
            </a:pPr>
            <a:r>
              <a:rPr lang="en-GB" sz="1400" b="1" dirty="0" smtClean="0">
                <a:solidFill>
                  <a:schemeClr val="tx1"/>
                </a:solidFill>
                <a:latin typeface="+mj-lt"/>
              </a:rPr>
              <a:t>problem: </a:t>
            </a:r>
            <a:r>
              <a:rPr lang="en-GB" sz="1400" dirty="0" smtClean="0">
                <a:solidFill>
                  <a:schemeClr val="tx1"/>
                </a:solidFill>
                <a:latin typeface="+mj-lt"/>
              </a:rPr>
              <a:t>cutting off part of the pattern in the upper parts of the texture</a:t>
            </a:r>
            <a:endParaRPr lang="de-DE" sz="1400" dirty="0">
              <a:solidFill>
                <a:schemeClr val="tx1"/>
              </a:solidFill>
              <a:latin typeface="+mj-lt"/>
            </a:endParaRPr>
          </a:p>
        </p:txBody>
      </p:sp>
    </p:spTree>
    <p:extLst>
      <p:ext uri="{BB962C8B-B14F-4D97-AF65-F5344CB8AC3E}">
        <p14:creationId xmlns:p14="http://schemas.microsoft.com/office/powerpoint/2010/main" val="1177775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a:t>Redrawing texture (Solution 1)</a:t>
            </a:r>
            <a:r>
              <a:rPr lang="de-DE" dirty="0"/>
              <a:t/>
            </a:r>
            <a:br>
              <a:rPr lang="de-DE" dirty="0"/>
            </a:br>
            <a:r>
              <a:rPr lang="en-GB" sz="2000" dirty="0">
                <a:solidFill>
                  <a:srgbClr val="96BE0D"/>
                </a:solidFill>
              </a:rPr>
              <a:t>problems caused by differences between model and colourful section</a:t>
            </a:r>
            <a:endParaRPr lang="de-DE" sz="2000" b="1" dirty="0">
              <a:solidFill>
                <a:srgbClr val="96BE0D"/>
              </a:solidFill>
            </a:endParaRPr>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16407" r="27048" b="52100"/>
          <a:stretch/>
        </p:blipFill>
        <p:spPr>
          <a:xfrm>
            <a:off x="467544" y="1403036"/>
            <a:ext cx="6120680" cy="4608000"/>
          </a:xfrm>
          <a:prstGeom prst="rect">
            <a:avLst/>
          </a:prstGeom>
        </p:spPr>
      </p:pic>
      <p:sp>
        <p:nvSpPr>
          <p:cNvPr id="12" name="Text Box 11"/>
          <p:cNvSpPr txBox="1">
            <a:spLocks noChangeArrowheads="1"/>
          </p:cNvSpPr>
          <p:nvPr/>
        </p:nvSpPr>
        <p:spPr bwMode="auto">
          <a:xfrm>
            <a:off x="6713615" y="1403036"/>
            <a:ext cx="2087830" cy="143250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just">
              <a:lnSpc>
                <a:spcPct val="108000"/>
              </a:lnSpc>
            </a:pPr>
            <a:r>
              <a:rPr lang="en-GB" sz="1400" b="1" dirty="0" smtClean="0">
                <a:solidFill>
                  <a:schemeClr val="tx1"/>
                </a:solidFill>
                <a:latin typeface="+mj-lt"/>
              </a:rPr>
              <a:t>problem: </a:t>
            </a:r>
            <a:r>
              <a:rPr lang="en-GB" sz="1400" dirty="0" smtClean="0">
                <a:solidFill>
                  <a:schemeClr val="tx1"/>
                </a:solidFill>
                <a:latin typeface="+mj-lt"/>
              </a:rPr>
              <a:t>flower pattern doesn’t  match the shape under the </a:t>
            </a:r>
            <a:r>
              <a:rPr lang="en-GB" sz="1400" dirty="0" err="1" smtClean="0">
                <a:solidFill>
                  <a:schemeClr val="tx1"/>
                </a:solidFill>
                <a:latin typeface="+mj-lt"/>
              </a:rPr>
              <a:t>pendentive</a:t>
            </a:r>
            <a:r>
              <a:rPr lang="en-GB" sz="1400" dirty="0" smtClean="0">
                <a:solidFill>
                  <a:schemeClr val="tx1"/>
                </a:solidFill>
                <a:latin typeface="+mj-lt"/>
              </a:rPr>
              <a:t> (shape in model is much more irregular than in colourful section)</a:t>
            </a:r>
            <a:endParaRPr lang="de-DE" sz="1400" dirty="0">
              <a:solidFill>
                <a:schemeClr val="tx1"/>
              </a:solidFill>
              <a:latin typeface="+mj-lt"/>
            </a:endParaRPr>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442" t="38937" r="53610" b="22143"/>
          <a:stretch/>
        </p:blipFill>
        <p:spPr>
          <a:xfrm>
            <a:off x="467545" y="1403036"/>
            <a:ext cx="6120680" cy="4608000"/>
          </a:xfrm>
          <a:prstGeom prst="rect">
            <a:avLst/>
          </a:prstGeom>
        </p:spPr>
      </p:pic>
    </p:spTree>
    <p:extLst>
      <p:ext uri="{BB962C8B-B14F-4D97-AF65-F5344CB8AC3E}">
        <p14:creationId xmlns:p14="http://schemas.microsoft.com/office/powerpoint/2010/main" val="1297988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p:cNvSpPr>
            <a:spLocks noGrp="1"/>
          </p:cNvSpPr>
          <p:nvPr>
            <p:ph type="dt" sz="half" idx="10"/>
          </p:nvPr>
        </p:nvSpPr>
        <p:spPr/>
        <p:txBody>
          <a:bodyPr/>
          <a:lstStyle/>
          <a:p>
            <a:fld id="{E1A1F435-CAC0-F84D-B416-05836A19CC99}" type="datetime4">
              <a:rPr lang="de-DE"/>
              <a:pPr/>
              <a:t>17. Juni 2019</a:t>
            </a:fld>
            <a:r>
              <a:rPr lang="de-DE"/>
              <a:t>, Tag der offenen Türen</a:t>
            </a:r>
          </a:p>
        </p:txBody>
      </p:sp>
      <p:sp>
        <p:nvSpPr>
          <p:cNvPr id="26632" name="AutoShape 8"/>
          <p:cNvSpPr>
            <a:spLocks noChangeArrowheads="1"/>
          </p:cNvSpPr>
          <p:nvPr/>
        </p:nvSpPr>
        <p:spPr bwMode="auto">
          <a:xfrm>
            <a:off x="149225" y="152400"/>
            <a:ext cx="8839200" cy="6553200"/>
          </a:xfrm>
          <a:prstGeom prst="roundRect">
            <a:avLst>
              <a:gd name="adj" fmla="val 968"/>
            </a:avLst>
          </a:prstGeom>
          <a:solidFill>
            <a:srgbClr val="97BE0E"/>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solidFill>
                <a:srgbClr val="97BE0E"/>
              </a:solidFill>
            </a:endParaRPr>
          </a:p>
        </p:txBody>
      </p:sp>
      <p:sp>
        <p:nvSpPr>
          <p:cNvPr id="26636" name="Text Box 12"/>
          <p:cNvSpPr txBox="1">
            <a:spLocks noChangeArrowheads="1"/>
          </p:cNvSpPr>
          <p:nvPr/>
        </p:nvSpPr>
        <p:spPr bwMode="auto">
          <a:xfrm>
            <a:off x="856077" y="1912333"/>
            <a:ext cx="75438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a:spcBef>
                <a:spcPct val="50000"/>
              </a:spcBef>
            </a:pPr>
            <a:r>
              <a:rPr lang="en-GB" sz="3600" dirty="0" smtClean="0">
                <a:solidFill>
                  <a:schemeClr val="bg1"/>
                </a:solidFill>
                <a:latin typeface="Georgia" charset="0"/>
              </a:rPr>
              <a:t>Custom textures</a:t>
            </a:r>
            <a:endParaRPr lang="de-DE" sz="3600" dirty="0">
              <a:solidFill>
                <a:schemeClr val="bg1"/>
              </a:solidFill>
              <a:latin typeface="Georgia" charset="0"/>
            </a:endParaRPr>
          </a:p>
        </p:txBody>
      </p:sp>
      <p:pic>
        <p:nvPicPr>
          <p:cNvPr id="7" name="Bild 6" descr="HSM_Logo_T_weiss_lan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252" y="6381328"/>
            <a:ext cx="3935264" cy="179528"/>
          </a:xfrm>
          <a:prstGeom prst="rect">
            <a:avLst/>
          </a:prstGeom>
        </p:spPr>
      </p:pic>
      <p:sp>
        <p:nvSpPr>
          <p:cNvPr id="9" name="Text Box 11"/>
          <p:cNvSpPr txBox="1">
            <a:spLocks noChangeArrowheads="1"/>
          </p:cNvSpPr>
          <p:nvPr/>
        </p:nvSpPr>
        <p:spPr bwMode="auto">
          <a:xfrm>
            <a:off x="1087888" y="2861320"/>
            <a:ext cx="3808628" cy="246297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marL="285750" indent="-285750" algn="just">
              <a:lnSpc>
                <a:spcPct val="108000"/>
              </a:lnSpc>
              <a:buFont typeface="Arial" panose="020B0604020202020204" pitchFamily="34" charset="0"/>
              <a:buChar char="•"/>
            </a:pPr>
            <a:r>
              <a:rPr lang="en-US" sz="1400" dirty="0">
                <a:solidFill>
                  <a:schemeClr val="bg1"/>
                </a:solidFill>
                <a:latin typeface="Georgia" charset="0"/>
              </a:rPr>
              <a:t>v</a:t>
            </a:r>
            <a:r>
              <a:rPr lang="en-US" sz="1400" dirty="0" smtClean="0">
                <a:solidFill>
                  <a:schemeClr val="bg1"/>
                </a:solidFill>
                <a:latin typeface="Georgia" charset="0"/>
              </a:rPr>
              <a:t>aults’ textures (2) </a:t>
            </a:r>
          </a:p>
          <a:p>
            <a:pPr marL="285750" indent="-285750" algn="just">
              <a:lnSpc>
                <a:spcPct val="108000"/>
              </a:lnSpc>
              <a:buFont typeface="Arial" panose="020B0604020202020204" pitchFamily="34" charset="0"/>
              <a:buChar char="•"/>
            </a:pPr>
            <a:r>
              <a:rPr lang="en-US" sz="1400" dirty="0">
                <a:solidFill>
                  <a:schemeClr val="bg1"/>
                </a:solidFill>
                <a:latin typeface="Georgia" charset="0"/>
              </a:rPr>
              <a:t>a</a:t>
            </a:r>
            <a:r>
              <a:rPr lang="en-US" sz="1400" dirty="0" smtClean="0">
                <a:solidFill>
                  <a:schemeClr val="bg1"/>
                </a:solidFill>
                <a:latin typeface="Georgia" charset="0"/>
              </a:rPr>
              <a:t>rcs’ textures (4)</a:t>
            </a:r>
            <a:endParaRPr lang="en-US" sz="1400" dirty="0">
              <a:solidFill>
                <a:schemeClr val="bg1"/>
              </a:solidFill>
              <a:latin typeface="Georgia" charset="0"/>
            </a:endParaRPr>
          </a:p>
          <a:p>
            <a:pPr marL="285750" indent="-285750" algn="just">
              <a:lnSpc>
                <a:spcPct val="108000"/>
              </a:lnSpc>
              <a:buFont typeface="Arial" panose="020B0604020202020204" pitchFamily="34" charset="0"/>
              <a:buChar char="•"/>
            </a:pPr>
            <a:r>
              <a:rPr lang="en-US" sz="1400" dirty="0">
                <a:solidFill>
                  <a:schemeClr val="bg1"/>
                </a:solidFill>
                <a:latin typeface="Georgia" charset="0"/>
              </a:rPr>
              <a:t>w</a:t>
            </a:r>
            <a:r>
              <a:rPr lang="en-US" sz="1400" dirty="0" smtClean="0">
                <a:solidFill>
                  <a:schemeClr val="bg1"/>
                </a:solidFill>
                <a:latin typeface="Georgia" charset="0"/>
              </a:rPr>
              <a:t>alls’ textures (7)</a:t>
            </a:r>
          </a:p>
          <a:p>
            <a:pPr marL="285750" indent="-285750" algn="just">
              <a:lnSpc>
                <a:spcPct val="108000"/>
              </a:lnSpc>
              <a:buFont typeface="Arial" panose="020B0604020202020204" pitchFamily="34" charset="0"/>
              <a:buChar char="•"/>
            </a:pPr>
            <a:r>
              <a:rPr lang="en-GB" sz="1400" dirty="0">
                <a:solidFill>
                  <a:schemeClr val="bg1"/>
                </a:solidFill>
                <a:latin typeface="Georgia" charset="0"/>
              </a:rPr>
              <a:t>o</a:t>
            </a:r>
            <a:r>
              <a:rPr lang="en-GB" sz="1400" dirty="0" smtClean="0">
                <a:solidFill>
                  <a:schemeClr val="bg1"/>
                </a:solidFill>
                <a:latin typeface="Georgia" charset="0"/>
              </a:rPr>
              <a:t>ther elements’ textures (2)</a:t>
            </a:r>
          </a:p>
          <a:p>
            <a:pPr marL="285750" indent="-285750" algn="just">
              <a:lnSpc>
                <a:spcPct val="108000"/>
              </a:lnSpc>
              <a:buFont typeface="Arial" panose="020B0604020202020204" pitchFamily="34" charset="0"/>
              <a:buChar char="•"/>
            </a:pPr>
            <a:r>
              <a:rPr lang="en-GB" sz="1400" dirty="0" smtClean="0">
                <a:solidFill>
                  <a:schemeClr val="bg1"/>
                </a:solidFill>
                <a:latin typeface="Georgia" charset="0"/>
              </a:rPr>
              <a:t>columns’ textures</a:t>
            </a:r>
            <a:r>
              <a:rPr lang="en-GB" sz="1400" dirty="0">
                <a:solidFill>
                  <a:schemeClr val="bg1"/>
                </a:solidFill>
                <a:latin typeface="Georgia" charset="0"/>
              </a:rPr>
              <a:t> </a:t>
            </a:r>
            <a:r>
              <a:rPr lang="en-GB" sz="1400" dirty="0" smtClean="0">
                <a:solidFill>
                  <a:schemeClr val="bg1"/>
                </a:solidFill>
                <a:latin typeface="Georgia" charset="0"/>
              </a:rPr>
              <a:t>(6)</a:t>
            </a:r>
          </a:p>
          <a:p>
            <a:pPr marL="285750" indent="-285750" algn="just">
              <a:lnSpc>
                <a:spcPct val="108000"/>
              </a:lnSpc>
              <a:buFont typeface="Arial" panose="020B0604020202020204" pitchFamily="34" charset="0"/>
              <a:buChar char="•"/>
            </a:pPr>
            <a:r>
              <a:rPr lang="en-GB" sz="1400" dirty="0" smtClean="0">
                <a:solidFill>
                  <a:schemeClr val="bg1"/>
                </a:solidFill>
                <a:latin typeface="Georgia" charset="0"/>
              </a:rPr>
              <a:t>windows’ textures (3)</a:t>
            </a:r>
          </a:p>
          <a:p>
            <a:pPr marL="285750" indent="-285750" algn="just">
              <a:lnSpc>
                <a:spcPct val="108000"/>
              </a:lnSpc>
              <a:buFont typeface="Arial" panose="020B0604020202020204" pitchFamily="34" charset="0"/>
              <a:buChar char="•"/>
            </a:pPr>
            <a:r>
              <a:rPr lang="en-GB" sz="1400" dirty="0">
                <a:solidFill>
                  <a:schemeClr val="bg1"/>
                </a:solidFill>
                <a:latin typeface="Georgia" charset="0"/>
              </a:rPr>
              <a:t>d</a:t>
            </a:r>
            <a:r>
              <a:rPr lang="en-GB" sz="1400" dirty="0" smtClean="0">
                <a:solidFill>
                  <a:schemeClr val="bg1"/>
                </a:solidFill>
                <a:latin typeface="Georgia" charset="0"/>
              </a:rPr>
              <a:t>oors’ textures (2)</a:t>
            </a:r>
          </a:p>
          <a:p>
            <a:pPr marL="285750" indent="-285750" algn="just">
              <a:lnSpc>
                <a:spcPct val="108000"/>
              </a:lnSpc>
              <a:buFont typeface="Arial" panose="020B0604020202020204" pitchFamily="34" charset="0"/>
              <a:buChar char="•"/>
            </a:pPr>
            <a:r>
              <a:rPr lang="en-GB" sz="1400" dirty="0">
                <a:solidFill>
                  <a:schemeClr val="bg1"/>
                </a:solidFill>
                <a:latin typeface="Georgia" charset="0"/>
              </a:rPr>
              <a:t>f</a:t>
            </a:r>
            <a:r>
              <a:rPr lang="en-GB" sz="1400" dirty="0" smtClean="0">
                <a:solidFill>
                  <a:schemeClr val="bg1"/>
                </a:solidFill>
                <a:latin typeface="Georgia" charset="0"/>
              </a:rPr>
              <a:t>abrics’ textures (3)</a:t>
            </a:r>
          </a:p>
          <a:p>
            <a:pPr marL="285750" indent="-285750" algn="just">
              <a:lnSpc>
                <a:spcPct val="108000"/>
              </a:lnSpc>
              <a:buFont typeface="Arial" panose="020B0604020202020204" pitchFamily="34" charset="0"/>
              <a:buChar char="•"/>
            </a:pPr>
            <a:endParaRPr lang="de-DE" sz="1400" dirty="0" smtClean="0">
              <a:solidFill>
                <a:schemeClr val="bg1"/>
              </a:solidFill>
              <a:latin typeface="Georgia" charset="0"/>
            </a:endParaRPr>
          </a:p>
          <a:p>
            <a:pPr marL="285750" indent="-285750" algn="just">
              <a:lnSpc>
                <a:spcPct val="108000"/>
              </a:lnSpc>
              <a:buFont typeface="Arial" panose="020B0604020202020204" pitchFamily="34" charset="0"/>
              <a:buChar char="•"/>
            </a:pPr>
            <a:endParaRPr lang="de-DE" sz="1000" dirty="0" smtClean="0">
              <a:latin typeface="Georgia" charset="0"/>
            </a:endParaRPr>
          </a:p>
          <a:p>
            <a:pPr algn="l">
              <a:lnSpc>
                <a:spcPct val="108000"/>
              </a:lnSpc>
            </a:pPr>
            <a:r>
              <a:rPr lang="de-DE" sz="1000" dirty="0" smtClean="0">
                <a:latin typeface="Georgia" charset="0"/>
              </a:rPr>
              <a:t> </a:t>
            </a:r>
          </a:p>
        </p:txBody>
      </p:sp>
    </p:spTree>
    <p:extLst>
      <p:ext uri="{BB962C8B-B14F-4D97-AF65-F5344CB8AC3E}">
        <p14:creationId xmlns:p14="http://schemas.microsoft.com/office/powerpoint/2010/main" val="1925606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smtClean="0"/>
              <a:t>Textures and coordination</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Custom textures</a:t>
            </a:r>
            <a:r>
              <a:rPr lang="de-DE" dirty="0"/>
              <a:t/>
            </a:r>
            <a:br>
              <a:rPr lang="de-DE" dirty="0"/>
            </a:br>
            <a:r>
              <a:rPr lang="en-GB" sz="2000" dirty="0">
                <a:solidFill>
                  <a:srgbClr val="96BE0D"/>
                </a:solidFill>
              </a:rPr>
              <a:t>D</a:t>
            </a:r>
            <a:r>
              <a:rPr lang="en-GB" sz="2000" dirty="0" smtClean="0">
                <a:solidFill>
                  <a:srgbClr val="96BE0D"/>
                </a:solidFill>
              </a:rPr>
              <a:t>ivision</a:t>
            </a:r>
            <a:endParaRPr lang="de-DE" sz="2000" dirty="0">
              <a:solidFill>
                <a:srgbClr val="96BE0D"/>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28" y="1290808"/>
            <a:ext cx="5671492" cy="4010400"/>
          </a:xfrm>
          <a:prstGeom prst="rect">
            <a:avLst/>
          </a:prstGeom>
        </p:spPr>
      </p:pic>
      <p:pic>
        <p:nvPicPr>
          <p:cNvPr id="4" name="Grafik 3"/>
          <p:cNvPicPr>
            <a:picLocks noChangeAspect="1"/>
          </p:cNvPicPr>
          <p:nvPr/>
        </p:nvPicPr>
        <p:blipFill rotWithShape="1">
          <a:blip r:embed="rId4">
            <a:extLst>
              <a:ext uri="{28A0092B-C50C-407E-A947-70E740481C1C}">
                <a14:useLocalDpi xmlns:a14="http://schemas.microsoft.com/office/drawing/2010/main" val="0"/>
              </a:ext>
            </a:extLst>
          </a:blip>
          <a:srcRect b="3041"/>
          <a:stretch/>
        </p:blipFill>
        <p:spPr>
          <a:xfrm>
            <a:off x="6013051" y="1290808"/>
            <a:ext cx="2805801" cy="4010400"/>
          </a:xfrm>
          <a:prstGeom prst="rect">
            <a:avLst/>
          </a:prstGeom>
        </p:spPr>
      </p:pic>
    </p:spTree>
    <p:extLst>
      <p:ext uri="{BB962C8B-B14F-4D97-AF65-F5344CB8AC3E}">
        <p14:creationId xmlns:p14="http://schemas.microsoft.com/office/powerpoint/2010/main" val="712419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smtClean="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a:t>C</a:t>
            </a:r>
            <a:r>
              <a:rPr lang="en-GB" sz="3200" dirty="0" smtClean="0"/>
              <a:t>olours of the source</a:t>
            </a:r>
            <a:r>
              <a:rPr lang="de-DE" dirty="0"/>
              <a:t/>
            </a:r>
            <a:br>
              <a:rPr lang="de-DE" dirty="0"/>
            </a:br>
            <a:r>
              <a:rPr lang="en-GB" sz="2000" dirty="0" smtClean="0">
                <a:solidFill>
                  <a:srgbClr val="96BE0D"/>
                </a:solidFill>
              </a:rPr>
              <a:t>Brightening and removing yellow tint from the original drawing</a:t>
            </a:r>
            <a:endParaRPr lang="de-DE" sz="2000" dirty="0">
              <a:solidFill>
                <a:srgbClr val="96BE0D"/>
              </a:solidFill>
            </a:endParaRPr>
          </a:p>
        </p:txBody>
      </p:sp>
      <p:sp>
        <p:nvSpPr>
          <p:cNvPr id="17" name="Text Box 11"/>
          <p:cNvSpPr txBox="1">
            <a:spLocks noChangeArrowheads="1"/>
          </p:cNvSpPr>
          <p:nvPr/>
        </p:nvSpPr>
        <p:spPr bwMode="auto">
          <a:xfrm>
            <a:off x="5004048" y="1268760"/>
            <a:ext cx="3528392" cy="169834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endParaRPr lang="en-US" sz="1000" b="1" dirty="0" smtClean="0">
              <a:latin typeface="+mj-lt"/>
            </a:endParaRPr>
          </a:p>
          <a:p>
            <a:pPr algn="l">
              <a:lnSpc>
                <a:spcPct val="108000"/>
              </a:lnSpc>
            </a:pPr>
            <a:endParaRPr lang="de-DE" sz="1000" b="1" dirty="0" smtClean="0">
              <a:latin typeface="+mj-lt"/>
            </a:endParaRPr>
          </a:p>
          <a:p>
            <a:pPr algn="l">
              <a:lnSpc>
                <a:spcPct val="108000"/>
              </a:lnSpc>
            </a:pPr>
            <a:endParaRPr lang="de-DE" sz="1000" b="1" dirty="0" smtClean="0">
              <a:latin typeface="+mj-lt"/>
            </a:endParaRPr>
          </a:p>
          <a:p>
            <a:pPr algn="l">
              <a:lnSpc>
                <a:spcPct val="108000"/>
              </a:lnSpc>
            </a:pPr>
            <a:endParaRPr lang="de-DE" sz="1000" b="1" dirty="0" smtClean="0">
              <a:latin typeface="Georgia" charset="0"/>
            </a:endParaRPr>
          </a:p>
          <a:p>
            <a:pPr algn="l">
              <a:lnSpc>
                <a:spcPct val="108000"/>
              </a:lnSpc>
            </a:pPr>
            <a:endParaRPr lang="de-DE" sz="1000" dirty="0" smtClean="0">
              <a:latin typeface="Georgia" charset="0"/>
            </a:endParaRPr>
          </a:p>
          <a:p>
            <a:pPr algn="l">
              <a:lnSpc>
                <a:spcPct val="108000"/>
              </a:lnSpc>
            </a:pPr>
            <a:endParaRPr lang="de-DE" sz="1000" b="1" dirty="0" smtClean="0">
              <a:latin typeface="Georgia" charset="0"/>
            </a:endParaRPr>
          </a:p>
          <a:p>
            <a:pPr algn="l">
              <a:lnSpc>
                <a:spcPct val="108000"/>
              </a:lnSpc>
            </a:pPr>
            <a:endParaRPr lang="de-DE" sz="1000" b="1" dirty="0" smtClean="0">
              <a:latin typeface="Georgia" charset="0"/>
            </a:endParaRPr>
          </a:p>
          <a:p>
            <a:pPr algn="l">
              <a:lnSpc>
                <a:spcPct val="108000"/>
              </a:lnSpc>
            </a:pPr>
            <a:endParaRPr lang="de-DE" sz="1000" dirty="0" smtClean="0">
              <a:latin typeface="Georgia" charset="0"/>
            </a:endParaRPr>
          </a:p>
          <a:p>
            <a:pPr algn="l">
              <a:lnSpc>
                <a:spcPct val="108000"/>
              </a:lnSpc>
            </a:pPr>
            <a:endParaRPr lang="de-DE" sz="1000" dirty="0" smtClean="0">
              <a:latin typeface="Georgia" charset="0"/>
            </a:endParaRPr>
          </a:p>
          <a:p>
            <a:pPr algn="l">
              <a:lnSpc>
                <a:spcPct val="108000"/>
              </a:lnSpc>
            </a:pPr>
            <a:r>
              <a:rPr lang="de-DE" sz="1000" dirty="0" smtClean="0">
                <a:latin typeface="Georgia" charset="0"/>
              </a:rPr>
              <a:t> </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340768"/>
            <a:ext cx="4147902" cy="36000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570" y="1340768"/>
            <a:ext cx="4147902" cy="3600000"/>
          </a:xfrm>
          <a:prstGeom prst="rect">
            <a:avLst/>
          </a:prstGeom>
        </p:spPr>
      </p:pic>
      <p:sp>
        <p:nvSpPr>
          <p:cNvPr id="11" name="Text Box 11"/>
          <p:cNvSpPr txBox="1">
            <a:spLocks noChangeArrowheads="1"/>
          </p:cNvSpPr>
          <p:nvPr/>
        </p:nvSpPr>
        <p:spPr bwMode="auto">
          <a:xfrm>
            <a:off x="472891" y="5096058"/>
            <a:ext cx="4068517" cy="25243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en-GB" sz="1400" dirty="0">
                <a:latin typeface="Georgia" charset="0"/>
              </a:rPr>
              <a:t>o</a:t>
            </a:r>
            <a:r>
              <a:rPr lang="en-GB" sz="1400" dirty="0" smtClean="0">
                <a:latin typeface="Georgia" charset="0"/>
              </a:rPr>
              <a:t>riginal drawing </a:t>
            </a:r>
            <a:endParaRPr lang="de-DE" sz="1000" dirty="0" smtClean="0">
              <a:latin typeface="Georgia" charset="0"/>
            </a:endParaRPr>
          </a:p>
        </p:txBody>
      </p:sp>
      <p:sp>
        <p:nvSpPr>
          <p:cNvPr id="12" name="Text Box 11"/>
          <p:cNvSpPr txBox="1">
            <a:spLocks noChangeArrowheads="1"/>
          </p:cNvSpPr>
          <p:nvPr/>
        </p:nvSpPr>
        <p:spPr bwMode="auto">
          <a:xfrm>
            <a:off x="4672570" y="5096058"/>
            <a:ext cx="4068517" cy="2690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en-GB" sz="1400" dirty="0" smtClean="0">
                <a:latin typeface="Georgia" charset="0"/>
              </a:rPr>
              <a:t>drawing with changed colours</a:t>
            </a:r>
            <a:endParaRPr lang="de-DE" sz="1000" dirty="0" smtClean="0">
              <a:latin typeface="Georgia" charset="0"/>
            </a:endParaRPr>
          </a:p>
        </p:txBody>
      </p:sp>
      <p:sp>
        <p:nvSpPr>
          <p:cNvPr id="13" name="Text Box 11"/>
          <p:cNvSpPr txBox="1">
            <a:spLocks noChangeArrowheads="1"/>
          </p:cNvSpPr>
          <p:nvPr/>
        </p:nvSpPr>
        <p:spPr bwMode="auto">
          <a:xfrm>
            <a:off x="467544" y="5752869"/>
            <a:ext cx="6912768" cy="2357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en-GB" sz="1200" b="1" dirty="0">
                <a:latin typeface="Georgia" charset="0"/>
              </a:rPr>
              <a:t>s</a:t>
            </a:r>
            <a:r>
              <a:rPr lang="en-GB" sz="1200" b="1" dirty="0" smtClean="0">
                <a:latin typeface="Georgia" charset="0"/>
              </a:rPr>
              <a:t>ource: </a:t>
            </a:r>
            <a:r>
              <a:rPr lang="en-GB" sz="1200" dirty="0" smtClean="0">
                <a:latin typeface="Georgia" charset="0"/>
              </a:rPr>
              <a:t>longitudinal section in colour from </a:t>
            </a:r>
            <a:r>
              <a:rPr lang="en-GB" sz="1200" dirty="0" err="1" smtClean="0">
                <a:latin typeface="Georgia" charset="0"/>
              </a:rPr>
              <a:t>Stadtarchiv</a:t>
            </a:r>
            <a:r>
              <a:rPr lang="en-GB" sz="1200" dirty="0" smtClean="0">
                <a:latin typeface="Georgia" charset="0"/>
              </a:rPr>
              <a:t> Hannover</a:t>
            </a:r>
            <a:endParaRPr lang="de-DE" sz="1200" dirty="0" smtClean="0">
              <a:latin typeface="Georgia" charset="0"/>
            </a:endParaRPr>
          </a:p>
        </p:txBody>
      </p:sp>
    </p:spTree>
    <p:extLst>
      <p:ext uri="{BB962C8B-B14F-4D97-AF65-F5344CB8AC3E}">
        <p14:creationId xmlns:p14="http://schemas.microsoft.com/office/powerpoint/2010/main" val="220650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Textures and coordination</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Custom textures - workflow</a:t>
            </a:r>
            <a:r>
              <a:rPr lang="de-DE" dirty="0"/>
              <a:t/>
            </a:r>
            <a:br>
              <a:rPr lang="de-DE" dirty="0"/>
            </a:br>
            <a:r>
              <a:rPr lang="en-GB" sz="2000" dirty="0" smtClean="0">
                <a:solidFill>
                  <a:srgbClr val="96BE0D"/>
                </a:solidFill>
              </a:rPr>
              <a:t>pdf with workflow uploaded on </a:t>
            </a:r>
            <a:r>
              <a:rPr lang="en-GB" sz="2000" dirty="0" err="1" smtClean="0">
                <a:solidFill>
                  <a:srgbClr val="96BE0D"/>
                </a:solidFill>
              </a:rPr>
              <a:t>seafile</a:t>
            </a:r>
            <a:r>
              <a:rPr lang="en-GB" sz="2000" dirty="0" smtClean="0">
                <a:solidFill>
                  <a:srgbClr val="96BE0D"/>
                </a:solidFill>
              </a:rPr>
              <a:t> </a:t>
            </a:r>
            <a:endParaRPr lang="de-DE" sz="2000" dirty="0">
              <a:solidFill>
                <a:srgbClr val="96BE0D"/>
              </a:solidFill>
            </a:endParaRPr>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t="68250" b="-401"/>
          <a:stretch/>
        </p:blipFill>
        <p:spPr>
          <a:xfrm>
            <a:off x="467543" y="1359686"/>
            <a:ext cx="6684955" cy="3240000"/>
          </a:xfrm>
          <a:prstGeom prst="rect">
            <a:avLst/>
          </a:prstGeom>
        </p:spPr>
      </p:pic>
      <p:sp>
        <p:nvSpPr>
          <p:cNvPr id="5" name="Text Box 11"/>
          <p:cNvSpPr txBox="1">
            <a:spLocks noChangeArrowheads="1"/>
          </p:cNvSpPr>
          <p:nvPr/>
        </p:nvSpPr>
        <p:spPr bwMode="auto">
          <a:xfrm>
            <a:off x="381000" y="5021124"/>
            <a:ext cx="7759484" cy="143250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just">
              <a:lnSpc>
                <a:spcPct val="108000"/>
              </a:lnSpc>
            </a:pPr>
            <a:r>
              <a:rPr lang="en-GB" sz="1400" b="1" dirty="0" smtClean="0">
                <a:solidFill>
                  <a:srgbClr val="96BE0D"/>
                </a:solidFill>
                <a:latin typeface="Georgia" charset="0"/>
              </a:rPr>
              <a:t>Problem with working with custom textures right now</a:t>
            </a:r>
            <a:r>
              <a:rPr lang="en-GB" sz="1400" dirty="0" smtClean="0">
                <a:solidFill>
                  <a:srgbClr val="96BE0D"/>
                </a:solidFill>
                <a:latin typeface="Georgia" charset="0"/>
              </a:rPr>
              <a:t> </a:t>
            </a:r>
            <a:r>
              <a:rPr lang="en-GB" sz="1400" dirty="0" smtClean="0">
                <a:latin typeface="Georgia" charset="0"/>
              </a:rPr>
              <a:t>– most of the textures from colourful section are from CPMP (part of Igor, who doesn’t work right now); there is no cooperation between modeller and a person who creates textures, encountered mistakes cannot be corrected etc.</a:t>
            </a:r>
            <a:endParaRPr lang="de-DE" sz="1400" dirty="0" smtClean="0">
              <a:latin typeface="Georgia" charset="0"/>
            </a:endParaRPr>
          </a:p>
          <a:p>
            <a:pPr algn="l">
              <a:lnSpc>
                <a:spcPct val="108000"/>
              </a:lnSpc>
            </a:pPr>
            <a:endParaRPr lang="de-DE" sz="1400" dirty="0" smtClean="0">
              <a:latin typeface="Georgia" charset="0"/>
            </a:endParaRPr>
          </a:p>
          <a:p>
            <a:pPr algn="l">
              <a:lnSpc>
                <a:spcPct val="108000"/>
              </a:lnSpc>
            </a:pPr>
            <a:r>
              <a:rPr lang="de-DE" sz="1400" dirty="0" smtClean="0">
                <a:latin typeface="Georgia" charset="0"/>
              </a:rPr>
              <a:t> </a:t>
            </a:r>
          </a:p>
        </p:txBody>
      </p:sp>
    </p:spTree>
    <p:extLst>
      <p:ext uri="{BB962C8B-B14F-4D97-AF65-F5344CB8AC3E}">
        <p14:creationId xmlns:p14="http://schemas.microsoft.com/office/powerpoint/2010/main" val="3342906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p:cNvSpPr>
            <a:spLocks noGrp="1"/>
          </p:cNvSpPr>
          <p:nvPr>
            <p:ph type="dt" sz="half" idx="10"/>
          </p:nvPr>
        </p:nvSpPr>
        <p:spPr/>
        <p:txBody>
          <a:bodyPr/>
          <a:lstStyle/>
          <a:p>
            <a:fld id="{E1A1F435-CAC0-F84D-B416-05836A19CC99}" type="datetime4">
              <a:rPr lang="de-DE"/>
              <a:pPr/>
              <a:t>17. Juni 2019</a:t>
            </a:fld>
            <a:r>
              <a:rPr lang="de-DE"/>
              <a:t>, Tag der offenen Türen</a:t>
            </a:r>
          </a:p>
        </p:txBody>
      </p:sp>
      <p:sp>
        <p:nvSpPr>
          <p:cNvPr id="26632" name="AutoShape 8"/>
          <p:cNvSpPr>
            <a:spLocks noChangeArrowheads="1"/>
          </p:cNvSpPr>
          <p:nvPr/>
        </p:nvSpPr>
        <p:spPr bwMode="auto">
          <a:xfrm>
            <a:off x="149225" y="152400"/>
            <a:ext cx="8839200" cy="6553200"/>
          </a:xfrm>
          <a:prstGeom prst="roundRect">
            <a:avLst>
              <a:gd name="adj" fmla="val 968"/>
            </a:avLst>
          </a:prstGeom>
          <a:solidFill>
            <a:srgbClr val="97BE0E"/>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solidFill>
                <a:srgbClr val="97BE0E"/>
              </a:solidFill>
            </a:endParaRPr>
          </a:p>
        </p:txBody>
      </p:sp>
      <p:sp>
        <p:nvSpPr>
          <p:cNvPr id="26636" name="Text Box 12"/>
          <p:cNvSpPr txBox="1">
            <a:spLocks noChangeArrowheads="1"/>
          </p:cNvSpPr>
          <p:nvPr/>
        </p:nvSpPr>
        <p:spPr bwMode="auto">
          <a:xfrm>
            <a:off x="856077" y="1912333"/>
            <a:ext cx="75438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a:spcBef>
                <a:spcPct val="50000"/>
              </a:spcBef>
            </a:pPr>
            <a:r>
              <a:rPr lang="en-GB" sz="3600" dirty="0" smtClean="0">
                <a:solidFill>
                  <a:schemeClr val="bg1"/>
                </a:solidFill>
                <a:latin typeface="Georgia" charset="0"/>
              </a:rPr>
              <a:t>Adjusting the drawing (source of textures)</a:t>
            </a:r>
            <a:r>
              <a:rPr lang="en-GB" sz="3600" dirty="0">
                <a:solidFill>
                  <a:schemeClr val="bg1"/>
                </a:solidFill>
                <a:latin typeface="Georgia" charset="0"/>
              </a:rPr>
              <a:t> </a:t>
            </a:r>
            <a:r>
              <a:rPr lang="en-GB" sz="3600" dirty="0" smtClean="0">
                <a:solidFill>
                  <a:schemeClr val="bg1"/>
                </a:solidFill>
                <a:latin typeface="Georgia" charset="0"/>
              </a:rPr>
              <a:t>and the model</a:t>
            </a:r>
            <a:endParaRPr lang="de-DE" sz="3600" dirty="0">
              <a:solidFill>
                <a:schemeClr val="bg1"/>
              </a:solidFill>
              <a:latin typeface="Georgia" charset="0"/>
            </a:endParaRPr>
          </a:p>
        </p:txBody>
      </p:sp>
      <p:pic>
        <p:nvPicPr>
          <p:cNvPr id="7" name="Bild 6" descr="HSM_Logo_T_weiss_lan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252" y="6381328"/>
            <a:ext cx="3935264" cy="179528"/>
          </a:xfrm>
          <a:prstGeom prst="rect">
            <a:avLst/>
          </a:prstGeom>
        </p:spPr>
      </p:pic>
    </p:spTree>
    <p:extLst>
      <p:ext uri="{BB962C8B-B14F-4D97-AF65-F5344CB8AC3E}">
        <p14:creationId xmlns:p14="http://schemas.microsoft.com/office/powerpoint/2010/main" val="1254071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pl-PL" sz="3200" dirty="0" smtClean="0"/>
              <a:t>C</a:t>
            </a:r>
            <a:r>
              <a:rPr lang="en-GB" sz="3200" dirty="0" err="1" smtClean="0"/>
              <a:t>hoosing</a:t>
            </a:r>
            <a:r>
              <a:rPr lang="en-GB" sz="3200" dirty="0" smtClean="0"/>
              <a:t> a </a:t>
            </a:r>
            <a:r>
              <a:rPr lang="en-GB" sz="3200" dirty="0" smtClean="0"/>
              <a:t>sample</a:t>
            </a:r>
            <a:r>
              <a:rPr lang="de-DE" dirty="0"/>
              <a:t/>
            </a:r>
            <a:br>
              <a:rPr lang="de-DE" dirty="0"/>
            </a:br>
            <a:r>
              <a:rPr lang="pl-PL" sz="2000" dirty="0" smtClean="0">
                <a:solidFill>
                  <a:srgbClr val="96BE0D"/>
                </a:solidFill>
              </a:rPr>
              <a:t>wall </a:t>
            </a:r>
            <a:r>
              <a:rPr lang="en-GB" sz="2000" dirty="0" smtClean="0">
                <a:solidFill>
                  <a:srgbClr val="96BE0D"/>
                </a:solidFill>
              </a:rPr>
              <a:t>texture in CPMP</a:t>
            </a:r>
            <a:endParaRPr lang="de-DE" sz="2000" dirty="0">
              <a:solidFill>
                <a:srgbClr val="96BE0D"/>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517" y="1420656"/>
            <a:ext cx="5440314" cy="4719600"/>
          </a:xfrm>
          <a:prstGeom prst="rect">
            <a:avLst/>
          </a:prstGeom>
        </p:spPr>
      </p:pic>
    </p:spTree>
    <p:extLst>
      <p:ext uri="{BB962C8B-B14F-4D97-AF65-F5344CB8AC3E}">
        <p14:creationId xmlns:p14="http://schemas.microsoft.com/office/powerpoint/2010/main" val="2474434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First step</a:t>
            </a:r>
            <a:r>
              <a:rPr lang="de-DE" dirty="0"/>
              <a:t/>
            </a:r>
            <a:br>
              <a:rPr lang="de-DE" dirty="0"/>
            </a:br>
            <a:r>
              <a:rPr lang="en-GB" sz="2000" dirty="0" smtClean="0">
                <a:solidFill>
                  <a:srgbClr val="96BE0D"/>
                </a:solidFill>
              </a:rPr>
              <a:t>exporting a section of CPMP model from </a:t>
            </a:r>
            <a:r>
              <a:rPr lang="en-GB" sz="2000" dirty="0" err="1" smtClean="0">
                <a:solidFill>
                  <a:srgbClr val="96BE0D"/>
                </a:solidFill>
              </a:rPr>
              <a:t>Archicad</a:t>
            </a:r>
            <a:r>
              <a:rPr lang="en-GB" sz="2000" dirty="0" smtClean="0">
                <a:solidFill>
                  <a:srgbClr val="96BE0D"/>
                </a:solidFill>
              </a:rPr>
              <a:t> </a:t>
            </a:r>
            <a:endParaRPr lang="de-DE" sz="2000" dirty="0">
              <a:solidFill>
                <a:srgbClr val="96BE0D"/>
              </a:solidFill>
            </a:endParaRPr>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25588" t="12829" r="24800" b="18777"/>
          <a:stretch/>
        </p:blipFill>
        <p:spPr>
          <a:xfrm>
            <a:off x="5862211" y="1459296"/>
            <a:ext cx="2958261" cy="2160000"/>
          </a:xfrm>
          <a:prstGeom prst="rect">
            <a:avLst/>
          </a:prstGeom>
        </p:spPr>
      </p:pic>
      <p:pic>
        <p:nvPicPr>
          <p:cNvPr id="4" name="Grafik 3"/>
          <p:cNvPicPr>
            <a:picLocks noChangeAspect="1"/>
          </p:cNvPicPr>
          <p:nvPr/>
        </p:nvPicPr>
        <p:blipFill rotWithShape="1">
          <a:blip r:embed="rId4">
            <a:extLst>
              <a:ext uri="{28A0092B-C50C-407E-A947-70E740481C1C}">
                <a14:useLocalDpi xmlns:a14="http://schemas.microsoft.com/office/drawing/2010/main" val="0"/>
              </a:ext>
            </a:extLst>
          </a:blip>
          <a:srcRect l="20863" t="4180" r="20075" b="4180"/>
          <a:stretch/>
        </p:blipFill>
        <p:spPr>
          <a:xfrm>
            <a:off x="467543" y="1484784"/>
            <a:ext cx="5062500" cy="4320000"/>
          </a:xfrm>
          <a:prstGeom prst="rect">
            <a:avLst/>
          </a:prstGeom>
        </p:spPr>
      </p:pic>
      <p:sp>
        <p:nvSpPr>
          <p:cNvPr id="7" name="Text Box 11"/>
          <p:cNvSpPr txBox="1">
            <a:spLocks noChangeArrowheads="1"/>
          </p:cNvSpPr>
          <p:nvPr/>
        </p:nvSpPr>
        <p:spPr bwMode="auto">
          <a:xfrm>
            <a:off x="5862211" y="4365104"/>
            <a:ext cx="2958261" cy="193110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36000" rIns="0" bIns="0">
            <a:spAutoFit/>
          </a:bodyPr>
          <a:lstStyle/>
          <a:p>
            <a:pPr algn="just">
              <a:lnSpc>
                <a:spcPct val="108000"/>
              </a:lnSpc>
            </a:pPr>
            <a:r>
              <a:rPr lang="en-GB" sz="1400" b="1" dirty="0" smtClean="0">
                <a:latin typeface="Georgia" charset="0"/>
              </a:rPr>
              <a:t>aim: </a:t>
            </a:r>
            <a:r>
              <a:rPr lang="en-GB" sz="1400" dirty="0" smtClean="0">
                <a:latin typeface="Georgia" charset="0"/>
              </a:rPr>
              <a:t>to confront the real dimensions and </a:t>
            </a:r>
            <a:r>
              <a:rPr lang="en-GB" sz="1400" dirty="0">
                <a:latin typeface="Georgia" charset="0"/>
              </a:rPr>
              <a:t>shape (in model) of </a:t>
            </a:r>
            <a:r>
              <a:rPr lang="en-GB" sz="1400" dirty="0" smtClean="0">
                <a:latin typeface="Georgia" charset="0"/>
              </a:rPr>
              <a:t>the element that is supposed to be textured with the dimensions of the element on the source (colourful section from Hannover) </a:t>
            </a:r>
            <a:endParaRPr lang="de-DE" sz="1000" dirty="0" smtClean="0">
              <a:latin typeface="Georgia" charset="0"/>
            </a:endParaRPr>
          </a:p>
          <a:p>
            <a:pPr algn="l">
              <a:lnSpc>
                <a:spcPct val="108000"/>
              </a:lnSpc>
            </a:pPr>
            <a:endParaRPr lang="de-DE" sz="1000" dirty="0" smtClean="0">
              <a:latin typeface="Georgia" charset="0"/>
            </a:endParaRPr>
          </a:p>
          <a:p>
            <a:pPr algn="l">
              <a:lnSpc>
                <a:spcPct val="108000"/>
              </a:lnSpc>
            </a:pPr>
            <a:endParaRPr lang="de-DE" sz="1000" dirty="0" smtClean="0">
              <a:latin typeface="Georgia" charset="0"/>
            </a:endParaRPr>
          </a:p>
          <a:p>
            <a:pPr algn="l">
              <a:lnSpc>
                <a:spcPct val="108000"/>
              </a:lnSpc>
            </a:pPr>
            <a:r>
              <a:rPr lang="de-DE" sz="1000" dirty="0" smtClean="0">
                <a:latin typeface="Georgia" charset="0"/>
              </a:rPr>
              <a:t> </a:t>
            </a:r>
          </a:p>
        </p:txBody>
      </p:sp>
    </p:spTree>
    <p:extLst>
      <p:ext uri="{BB962C8B-B14F-4D97-AF65-F5344CB8AC3E}">
        <p14:creationId xmlns:p14="http://schemas.microsoft.com/office/powerpoint/2010/main" val="3144222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17. Juni 2019</a:t>
            </a:fld>
            <a:r>
              <a:rPr lang="de-DE" dirty="0"/>
              <a:t>, </a:t>
            </a:r>
            <a:r>
              <a:rPr lang="en-GB" dirty="0"/>
              <a:t>Making custom textures</a:t>
            </a:r>
            <a:endParaRPr lang="de-DE" dirty="0"/>
          </a:p>
        </p:txBody>
      </p:sp>
      <p:sp>
        <p:nvSpPr>
          <p:cNvPr id="10" name="Rectangle 4"/>
          <p:cNvSpPr>
            <a:spLocks noGrp="1" noChangeArrowheads="1"/>
          </p:cNvSpPr>
          <p:nvPr>
            <p:ph type="title"/>
          </p:nvPr>
        </p:nvSpPr>
        <p:spPr>
          <a:xfrm>
            <a:off x="381000" y="476672"/>
            <a:ext cx="8763000" cy="527720"/>
          </a:xfrm>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GB" sz="3200" dirty="0" smtClean="0"/>
              <a:t>Second step</a:t>
            </a:r>
            <a:r>
              <a:rPr lang="de-DE" dirty="0"/>
              <a:t/>
            </a:r>
            <a:br>
              <a:rPr lang="de-DE" dirty="0"/>
            </a:br>
            <a:r>
              <a:rPr lang="en-GB" sz="2000" dirty="0" smtClean="0">
                <a:solidFill>
                  <a:srgbClr val="96BE0D"/>
                </a:solidFill>
              </a:rPr>
              <a:t>fitting section from model with colourful section (source for texturing)</a:t>
            </a:r>
            <a:endParaRPr lang="de-DE" sz="2000" dirty="0">
              <a:solidFill>
                <a:srgbClr val="96BE0D"/>
              </a:solidFill>
            </a:endParaRPr>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21185" t="8000" r="13252" b="11150"/>
          <a:stretch/>
        </p:blipFill>
        <p:spPr>
          <a:xfrm>
            <a:off x="4860031" y="1420656"/>
            <a:ext cx="3827293" cy="4719600"/>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36677" t="34091" r="13790" b="11151"/>
          <a:stretch/>
        </p:blipFill>
        <p:spPr>
          <a:xfrm>
            <a:off x="446731" y="1420656"/>
            <a:ext cx="4269285" cy="4719600"/>
          </a:xfrm>
          <a:prstGeom prst="rect">
            <a:avLst/>
          </a:prstGeom>
        </p:spPr>
      </p:pic>
    </p:spTree>
    <p:extLst>
      <p:ext uri="{BB962C8B-B14F-4D97-AF65-F5344CB8AC3E}">
        <p14:creationId xmlns:p14="http://schemas.microsoft.com/office/powerpoint/2010/main" val="3698184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2004:Templates:Presentations:Designs:Blends</Template>
  <TotalTime>0</TotalTime>
  <Words>691</Words>
  <Application>Microsoft Office PowerPoint</Application>
  <PresentationFormat>Bildschirmpräsentation (4:3)</PresentationFormat>
  <Paragraphs>122</Paragraphs>
  <Slides>19</Slides>
  <Notes>19</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19</vt:i4>
      </vt:variant>
    </vt:vector>
  </HeadingPairs>
  <TitlesOfParts>
    <vt:vector size="23" baseType="lpstr">
      <vt:lpstr>ＭＳ Ｐゴシック</vt:lpstr>
      <vt:lpstr>Arial</vt:lpstr>
      <vt:lpstr>Georgia</vt:lpstr>
      <vt:lpstr>Blank Presentation</vt:lpstr>
      <vt:lpstr>Custom textures reconstruction</vt:lpstr>
      <vt:lpstr>PowerPoint-Präsentation</vt:lpstr>
      <vt:lpstr>Custom textures Division</vt:lpstr>
      <vt:lpstr>Colours of the source Brightening and removing yellow tint from the original drawing</vt:lpstr>
      <vt:lpstr>Custom textures - workflow pdf with workflow uploaded on seafile </vt:lpstr>
      <vt:lpstr>PowerPoint-Präsentation</vt:lpstr>
      <vt:lpstr>Choosing a sample wall texture in CPMP</vt:lpstr>
      <vt:lpstr>First step exporting a section of CPMP model from Archicad </vt:lpstr>
      <vt:lpstr>Second step fitting section from model with colourful section (source for texturing)</vt:lpstr>
      <vt:lpstr>Second step fitting section from model with colourful section (source for texturing)</vt:lpstr>
      <vt:lpstr>Second step fitting section from model with colourful section (source for texturing) no2</vt:lpstr>
      <vt:lpstr>Second step fitting section from model with colourful section (source for texturing) no2</vt:lpstr>
      <vt:lpstr>Problem how to make a texture for the element that doesn’t exactly fit? </vt:lpstr>
      <vt:lpstr>Solution no1 cutting off part of the texture from the colourful section</vt:lpstr>
      <vt:lpstr>Solution no2 changing the proportion of the texture</vt:lpstr>
      <vt:lpstr>Solution no2 comparison of the original and the texture with changed proportions </vt:lpstr>
      <vt:lpstr>Solution no1 vs solution no2 comparison of the original and the texture with changed proportions </vt:lpstr>
      <vt:lpstr>Redrawing texture (Solution 1) problems caused by differences between model and colourful section</vt:lpstr>
      <vt:lpstr>Redrawing texture (Solution 1) problems caused by differences between model and colourful section</vt:lpstr>
    </vt:vector>
  </TitlesOfParts>
  <Company>Tat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Tag der offenen Türen</dc:title>
  <dc:creator>Tat</dc:creator>
  <cp:lastModifiedBy>Mitarbeiter</cp:lastModifiedBy>
  <cp:revision>221</cp:revision>
  <dcterms:created xsi:type="dcterms:W3CDTF">2008-06-05T11:08:20Z</dcterms:created>
  <dcterms:modified xsi:type="dcterms:W3CDTF">2019-06-17T10:27:39Z</dcterms:modified>
</cp:coreProperties>
</file>