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61" r:id="rId3"/>
    <p:sldId id="337" r:id="rId4"/>
    <p:sldId id="363" r:id="rId5"/>
    <p:sldId id="362" r:id="rId6"/>
    <p:sldId id="368" r:id="rId7"/>
    <p:sldId id="369" r:id="rId8"/>
    <p:sldId id="370" r:id="rId9"/>
    <p:sldId id="374" r:id="rId10"/>
    <p:sldId id="375" r:id="rId11"/>
    <p:sldId id="373" r:id="rId12"/>
  </p:sldIdLst>
  <p:sldSz cx="9144000" cy="6858000" type="screen4x3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orient="horz" pos="432">
          <p15:clr>
            <a:srgbClr val="A4A3A4"/>
          </p15:clr>
        </p15:guide>
        <p15:guide id="3" orient="horz" pos="819">
          <p15:clr>
            <a:srgbClr val="A4A3A4"/>
          </p15:clr>
        </p15:guide>
        <p15:guide id="4" orient="horz" pos="1344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 pos="3888">
          <p15:clr>
            <a:srgbClr val="A4A3A4"/>
          </p15:clr>
        </p15:guide>
        <p15:guide id="7" orient="horz" pos="2592">
          <p15:clr>
            <a:srgbClr val="A4A3A4"/>
          </p15:clr>
        </p15:guide>
        <p15:guide id="8" orient="horz" pos="3024">
          <p15:clr>
            <a:srgbClr val="A4A3A4"/>
          </p15:clr>
        </p15:guide>
        <p15:guide id="9" orient="horz" pos="3456">
          <p15:clr>
            <a:srgbClr val="A4A3A4"/>
          </p15:clr>
        </p15:guide>
        <p15:guide id="10" orient="horz" pos="240">
          <p15:clr>
            <a:srgbClr val="A4A3A4"/>
          </p15:clr>
        </p15:guide>
        <p15:guide id="11" orient="horz" pos="4032">
          <p15:clr>
            <a:srgbClr val="A4A3A4"/>
          </p15:clr>
        </p15:guide>
        <p15:guide id="12">
          <p15:clr>
            <a:srgbClr val="A4A3A4"/>
          </p15:clr>
        </p15:guide>
        <p15:guide id="13" pos="1584">
          <p15:clr>
            <a:srgbClr val="A4A3A4"/>
          </p15:clr>
        </p15:guide>
        <p15:guide id="14" pos="2112">
          <p15:clr>
            <a:srgbClr val="A4A3A4"/>
          </p15:clr>
        </p15:guide>
        <p15:guide id="15" pos="1056">
          <p15:clr>
            <a:srgbClr val="A4A3A4"/>
          </p15:clr>
        </p15:guide>
        <p15:guide id="16" pos="2640">
          <p15:clr>
            <a:srgbClr val="A4A3A4"/>
          </p15:clr>
        </p15:guide>
        <p15:guide id="17" pos="3168">
          <p15:clr>
            <a:srgbClr val="A4A3A4"/>
          </p15:clr>
        </p15:guide>
        <p15:guide id="18" pos="528">
          <p15:clr>
            <a:srgbClr val="A4A3A4"/>
          </p15:clr>
        </p15:guide>
        <p15:guide id="19" pos="3696">
          <p15:clr>
            <a:srgbClr val="A4A3A4"/>
          </p15:clr>
        </p15:guide>
        <p15:guide id="20" pos="4224">
          <p15:clr>
            <a:srgbClr val="A4A3A4"/>
          </p15:clr>
        </p15:guide>
        <p15:guide id="21" pos="4752">
          <p15:clr>
            <a:srgbClr val="A4A3A4"/>
          </p15:clr>
        </p15:guide>
        <p15:guide id="22" pos="5280">
          <p15:clr>
            <a:srgbClr val="A4A3A4"/>
          </p15:clr>
        </p15:guide>
        <p15:guide id="23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E0E"/>
    <a:srgbClr val="96BE0D"/>
    <a:srgbClr val="9A9FA3"/>
    <a:srgbClr val="797F82"/>
    <a:srgbClr val="EB0C6E"/>
    <a:srgbClr val="B90056"/>
    <a:srgbClr val="5B7712"/>
    <a:srgbClr val="629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8" autoAdjust="0"/>
    <p:restoredTop sz="90929"/>
  </p:normalViewPr>
  <p:slideViewPr>
    <p:cSldViewPr>
      <p:cViewPr varScale="1">
        <p:scale>
          <a:sx n="109" d="100"/>
          <a:sy n="109" d="100"/>
        </p:scale>
        <p:origin x="1356" y="114"/>
      </p:cViewPr>
      <p:guideLst>
        <p:guide orient="horz" pos="1728"/>
        <p:guide orient="horz" pos="432"/>
        <p:guide orient="horz" pos="819"/>
        <p:guide orient="horz" pos="1344"/>
        <p:guide orient="horz" pos="2160"/>
        <p:guide orient="horz" pos="3888"/>
        <p:guide orient="horz" pos="2592"/>
        <p:guide orient="horz" pos="3024"/>
        <p:guide orient="horz" pos="3456"/>
        <p:guide orient="horz" pos="240"/>
        <p:guide orient="horz" pos="4032"/>
        <p:guide/>
        <p:guide pos="1584"/>
        <p:guide pos="2112"/>
        <p:guide pos="1056"/>
        <p:guide pos="2640"/>
        <p:guide pos="3168"/>
        <p:guide pos="528"/>
        <p:guide pos="3696"/>
        <p:guide pos="4224"/>
        <p:guide pos="4752"/>
        <p:guide pos="5280"/>
        <p:guide pos="24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A1F2AD-E131-F745-AB2E-E962E4E3C0D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587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8F959-916A-B544-9FA3-C64C403BB6D4}" type="slidenum">
              <a:rPr lang="de-DE"/>
              <a:pPr/>
              <a:t>1</a:t>
            </a:fld>
            <a:endParaRPr lang="de-DE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10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65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11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84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C1C1E-B7F2-F94E-A5D4-E1B84B997EC1}" type="slidenum">
              <a:rPr lang="de-DE"/>
              <a:pPr/>
              <a:t>2</a:t>
            </a:fld>
            <a:endParaRPr lang="de-D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374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3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88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4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792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5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46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6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474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7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26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8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85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A03A-734C-4740-B5B1-88F50072822D}" type="slidenum">
              <a:rPr lang="de-DE"/>
              <a:pPr/>
              <a:t>9</a:t>
            </a:fld>
            <a:endParaRPr lang="de-DE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39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 descr="logo_fh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92696" y="-1409700"/>
            <a:ext cx="12580938" cy="1104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Grp="1" noChangeAspect="1" noChangeArrowheads="1"/>
          </p:cNvSpPr>
          <p:nvPr>
            <p:ph type="ctrTitle"/>
          </p:nvPr>
        </p:nvSpPr>
        <p:spPr>
          <a:xfrm>
            <a:off x="838200" y="22860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pic>
        <p:nvPicPr>
          <p:cNvPr id="3" name="Bild 2" descr="HSM_Logo_T_weiss_klein_bold_regula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2" y="863355"/>
            <a:ext cx="2857500" cy="889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457378-0D4B-D14B-83F9-8E793C585897}" type="datetime4">
              <a:rPr lang="de-DE"/>
              <a:pPr/>
              <a:t>17. Juni 2019</a:t>
            </a:fld>
            <a:r>
              <a:rPr lang="de-DE"/>
              <a:t>, Tag der offenen Türen</a:t>
            </a:r>
          </a:p>
        </p:txBody>
      </p:sp>
    </p:spTree>
    <p:extLst>
      <p:ext uri="{BB962C8B-B14F-4D97-AF65-F5344CB8AC3E}">
        <p14:creationId xmlns:p14="http://schemas.microsoft.com/office/powerpoint/2010/main" val="48007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0350" y="381000"/>
            <a:ext cx="2076450" cy="574516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76950" cy="5745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FF3261-CE94-7D48-9F37-96FC0103385E}" type="datetime4">
              <a:rPr lang="de-DE"/>
              <a:pPr/>
              <a:t>17. Juni 2019</a:t>
            </a:fld>
            <a:r>
              <a:rPr lang="de-DE"/>
              <a:t>, Tag der offenen Türen</a:t>
            </a:r>
          </a:p>
        </p:txBody>
      </p:sp>
    </p:spTree>
    <p:extLst>
      <p:ext uri="{BB962C8B-B14F-4D97-AF65-F5344CB8AC3E}">
        <p14:creationId xmlns:p14="http://schemas.microsoft.com/office/powerpoint/2010/main" val="425106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543800" cy="6096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endParaRPr lang="de-DE"/>
          </a:p>
        </p:txBody>
      </p:sp>
      <p:sp>
        <p:nvSpPr>
          <p:cNvPr id="6" name="Datumsplatzhalter 4"/>
          <p:cNvSpPr txBox="1">
            <a:spLocks/>
          </p:cNvSpPr>
          <p:nvPr userDrawn="1"/>
        </p:nvSpPr>
        <p:spPr bwMode="auto">
          <a:xfrm>
            <a:off x="4932040" y="6409681"/>
            <a:ext cx="388843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919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58164DC-D76C-FE4C-8A77-08E616F05C4D}" type="datetime4">
              <a:rPr lang="de-DE" smtClean="0"/>
              <a:pPr/>
              <a:t>17. Juni 2019</a:t>
            </a:fld>
            <a:r>
              <a:rPr lang="de-DE"/>
              <a:t>, Fußzeile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070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530DAB-28DC-EF47-947B-A8F676037D87}" type="datetime4">
              <a:rPr lang="de-DE"/>
              <a:pPr/>
              <a:t>17. Juni 2019</a:t>
            </a:fld>
            <a:r>
              <a:rPr lang="de-DE" dirty="0"/>
              <a:t>, Fußzeile</a:t>
            </a:r>
          </a:p>
        </p:txBody>
      </p:sp>
    </p:spTree>
    <p:extLst>
      <p:ext uri="{BB962C8B-B14F-4D97-AF65-F5344CB8AC3E}">
        <p14:creationId xmlns:p14="http://schemas.microsoft.com/office/powerpoint/2010/main" val="137360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3978FE-4A57-C448-89B7-C24A3AA9A298}" type="datetime4">
              <a:rPr lang="de-DE"/>
              <a:pPr/>
              <a:t>17. Juni 2019</a:t>
            </a:fld>
            <a:r>
              <a:rPr lang="de-DE" dirty="0"/>
              <a:t>, Fußzeile</a:t>
            </a:r>
          </a:p>
        </p:txBody>
      </p:sp>
    </p:spTree>
    <p:extLst>
      <p:ext uri="{BB962C8B-B14F-4D97-AF65-F5344CB8AC3E}">
        <p14:creationId xmlns:p14="http://schemas.microsoft.com/office/powerpoint/2010/main" val="18537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932040" y="6409681"/>
            <a:ext cx="3888432" cy="230832"/>
          </a:xfrm>
        </p:spPr>
        <p:txBody>
          <a:bodyPr/>
          <a:lstStyle>
            <a:lvl1pPr>
              <a:defRPr/>
            </a:lvl1pPr>
          </a:lstStyle>
          <a:p>
            <a:fld id="{1926A9D6-9BEF-9D4E-B26A-09754FC2FFA7}" type="datetime4">
              <a:rPr lang="de-DE" smtClean="0"/>
              <a:pPr/>
              <a:t>17. Juni 2019</a:t>
            </a:fld>
            <a:r>
              <a:rPr lang="de-DE" dirty="0"/>
              <a:t>, Fußzeile</a:t>
            </a:r>
          </a:p>
        </p:txBody>
      </p:sp>
    </p:spTree>
    <p:extLst>
      <p:ext uri="{BB962C8B-B14F-4D97-AF65-F5344CB8AC3E}">
        <p14:creationId xmlns:p14="http://schemas.microsoft.com/office/powerpoint/2010/main" val="406760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655" y="37730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932040" y="6409681"/>
            <a:ext cx="3888432" cy="230832"/>
          </a:xfrm>
        </p:spPr>
        <p:txBody>
          <a:bodyPr/>
          <a:lstStyle>
            <a:lvl1pPr>
              <a:defRPr/>
            </a:lvl1pPr>
          </a:lstStyle>
          <a:p>
            <a:fld id="{2FFEA69E-16B7-2B42-9587-6189E1CB4033}" type="datetime4">
              <a:rPr lang="de-DE" smtClean="0"/>
              <a:pPr/>
              <a:t>17. Juni 2019</a:t>
            </a:fld>
            <a:r>
              <a:rPr lang="de-DE" dirty="0"/>
              <a:t>, Fußzeile</a:t>
            </a:r>
          </a:p>
        </p:txBody>
      </p:sp>
    </p:spTree>
    <p:extLst>
      <p:ext uri="{BB962C8B-B14F-4D97-AF65-F5344CB8AC3E}">
        <p14:creationId xmlns:p14="http://schemas.microsoft.com/office/powerpoint/2010/main" val="264112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CA1F29-9C76-CA49-B9CB-0D2C0D729DE2}" type="datetime4">
              <a:rPr lang="de-DE"/>
              <a:pPr/>
              <a:t>17. Juni 2019</a:t>
            </a:fld>
            <a:r>
              <a:rPr lang="de-DE" dirty="0"/>
              <a:t>, Fußzeile</a:t>
            </a:r>
          </a:p>
        </p:txBody>
      </p:sp>
    </p:spTree>
    <p:extLst>
      <p:ext uri="{BB962C8B-B14F-4D97-AF65-F5344CB8AC3E}">
        <p14:creationId xmlns:p14="http://schemas.microsoft.com/office/powerpoint/2010/main" val="172099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DC84F3-0A77-1E45-8F1F-32556985CE3B}" type="datetime4">
              <a:rPr lang="de-DE"/>
              <a:pPr/>
              <a:t>17. Juni 2019</a:t>
            </a:fld>
            <a:r>
              <a:rPr lang="de-DE" dirty="0"/>
              <a:t>, Fußzeile</a:t>
            </a:r>
          </a:p>
        </p:txBody>
      </p:sp>
    </p:spTree>
    <p:extLst>
      <p:ext uri="{BB962C8B-B14F-4D97-AF65-F5344CB8AC3E}">
        <p14:creationId xmlns:p14="http://schemas.microsoft.com/office/powerpoint/2010/main" val="191769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02AE3-1C8E-9D43-91EF-B7B73AD8ECDE}" type="datetime4">
              <a:rPr lang="de-DE"/>
              <a:pPr/>
              <a:t>17. Juni 2019</a:t>
            </a:fld>
            <a:r>
              <a:rPr lang="de-DE" dirty="0"/>
              <a:t>, Fußzeile</a:t>
            </a:r>
          </a:p>
        </p:txBody>
      </p:sp>
    </p:spTree>
    <p:extLst>
      <p:ext uri="{BB962C8B-B14F-4D97-AF65-F5344CB8AC3E}">
        <p14:creationId xmlns:p14="http://schemas.microsoft.com/office/powerpoint/2010/main" val="226689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8164DC-D76C-FE4C-8A77-08E616F05C4D}" type="datetime4">
              <a:rPr lang="de-DE"/>
              <a:pPr/>
              <a:t>17. Juni 2019</a:t>
            </a:fld>
            <a:r>
              <a:rPr lang="de-DE" dirty="0"/>
              <a:t>, Fußzeile</a:t>
            </a:r>
          </a:p>
        </p:txBody>
      </p:sp>
    </p:spTree>
    <p:extLst>
      <p:ext uri="{BB962C8B-B14F-4D97-AF65-F5344CB8AC3E}">
        <p14:creationId xmlns:p14="http://schemas.microsoft.com/office/powerpoint/2010/main" val="190000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81000" y="381000"/>
            <a:ext cx="7543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B20253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32040" y="6409681"/>
            <a:ext cx="388843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>
                <a:solidFill>
                  <a:srgbClr val="191919"/>
                </a:solidFill>
                <a:latin typeface="+mj-lt"/>
              </a:defRPr>
            </a:lvl1pPr>
          </a:lstStyle>
          <a:p>
            <a:fld id="{51F8A9BD-9C3C-C341-96C4-F4A0C4165C4C}" type="datetime4">
              <a:rPr lang="de-DE" smtClean="0"/>
              <a:pPr/>
              <a:t>17. Juni 2019</a:t>
            </a:fld>
            <a:r>
              <a:rPr lang="de-DE" dirty="0"/>
              <a:t>, Fußzeile</a:t>
            </a:r>
          </a:p>
        </p:txBody>
      </p:sp>
      <p:pic>
        <p:nvPicPr>
          <p:cNvPr id="5" name="Bild 4" descr="HSM_Logo_T_gruen_lang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17352"/>
            <a:ext cx="4139999" cy="18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62973A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838200" y="2057400"/>
            <a:ext cx="7772400" cy="762000"/>
          </a:xfrm>
        </p:spPr>
        <p:txBody>
          <a:bodyPr/>
          <a:lstStyle/>
          <a:p>
            <a:r>
              <a:rPr lang="en-GB" sz="4000" dirty="0" smtClean="0"/>
              <a:t>Main textures reconstruction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33385"/>
          <a:stretch/>
        </p:blipFill>
        <p:spPr>
          <a:xfrm>
            <a:off x="381000" y="1355204"/>
            <a:ext cx="3398912" cy="4752000"/>
          </a:xfrm>
          <a:prstGeom prst="rect">
            <a:avLst/>
          </a:prstGeom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Wooden elements – interior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SYAA_wood</a:t>
            </a:r>
            <a:r>
              <a:rPr lang="en-GB" sz="2000" dirty="0" smtClean="0">
                <a:solidFill>
                  <a:srgbClr val="96BE0D"/>
                </a:solidFill>
              </a:rPr>
              <a:t>-grained(1), </a:t>
            </a:r>
            <a:r>
              <a:rPr lang="en-GB" sz="2000" dirty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SYAA_wood</a:t>
            </a:r>
            <a:r>
              <a:rPr lang="en-GB" sz="2000" dirty="0" smtClean="0">
                <a:solidFill>
                  <a:srgbClr val="96BE0D"/>
                </a:solidFill>
              </a:rPr>
              <a:t>-plain(2), </a:t>
            </a:r>
            <a:r>
              <a:rPr lang="en-GB" sz="2000" dirty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SYAA_wood</a:t>
            </a:r>
            <a:r>
              <a:rPr lang="en-GB" sz="2000" dirty="0" smtClean="0">
                <a:solidFill>
                  <a:srgbClr val="96BE0D"/>
                </a:solidFill>
              </a:rPr>
              <a:t>-planks(3)</a:t>
            </a:r>
            <a:endParaRPr lang="de-DE" sz="2000" dirty="0">
              <a:solidFill>
                <a:srgbClr val="96BE0D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32281" t="17801" r="25981" b="8001"/>
          <a:stretch/>
        </p:blipFill>
        <p:spPr>
          <a:xfrm>
            <a:off x="6372200" y="1355204"/>
            <a:ext cx="2340000" cy="234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l="36219" t="18500" r="22044" b="7300"/>
          <a:stretch/>
        </p:blipFill>
        <p:spPr>
          <a:xfrm>
            <a:off x="6372200" y="3789040"/>
            <a:ext cx="2340000" cy="234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/>
          <a:srcRect l="30313" t="17801" r="27950" b="8001"/>
          <a:stretch/>
        </p:blipFill>
        <p:spPr>
          <a:xfrm>
            <a:off x="3926856" y="1355204"/>
            <a:ext cx="2340000" cy="2340000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62076" y="1412776"/>
            <a:ext cx="658673" cy="16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Georgia" charset="0"/>
              </a:rPr>
              <a:t>1</a:t>
            </a:r>
            <a:endParaRPr lang="de-DE" sz="2400" dirty="0" smtClean="0">
              <a:solidFill>
                <a:schemeClr val="bg1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516216" y="1412776"/>
            <a:ext cx="658673" cy="16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Georgia" charset="0"/>
              </a:rPr>
              <a:t>2</a:t>
            </a:r>
            <a:endParaRPr lang="de-DE" sz="2400" dirty="0" smtClean="0">
              <a:solidFill>
                <a:schemeClr val="bg1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537830" y="3835099"/>
            <a:ext cx="658673" cy="16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Georgia" charset="0"/>
              </a:rPr>
              <a:t>3</a:t>
            </a:r>
            <a:endParaRPr lang="de-DE" sz="2400" dirty="0" smtClean="0">
              <a:solidFill>
                <a:schemeClr val="bg1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381000" y="4509120"/>
            <a:ext cx="1699456" cy="576064"/>
          </a:xfrm>
          <a:prstGeom prst="rect">
            <a:avLst/>
          </a:prstGeom>
          <a:noFill/>
          <a:ln w="19050">
            <a:solidFill>
              <a:srgbClr val="96BE0D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2123728" y="5229199"/>
            <a:ext cx="1512168" cy="216025"/>
          </a:xfrm>
          <a:prstGeom prst="rect">
            <a:avLst/>
          </a:prstGeom>
          <a:noFill/>
          <a:ln w="19050">
            <a:solidFill>
              <a:srgbClr val="96BE0D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2681790" y="5467381"/>
            <a:ext cx="396044" cy="632886"/>
          </a:xfrm>
          <a:prstGeom prst="rect">
            <a:avLst/>
          </a:prstGeom>
          <a:noFill/>
          <a:ln w="19050">
            <a:solidFill>
              <a:srgbClr val="96BE0D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1259632" y="4149081"/>
            <a:ext cx="468052" cy="1152128"/>
          </a:xfrm>
          <a:prstGeom prst="rect">
            <a:avLst/>
          </a:prstGeom>
          <a:noFill/>
          <a:ln w="19050">
            <a:solidFill>
              <a:srgbClr val="96BE0D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54015" y="4484065"/>
            <a:ext cx="658673" cy="146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1400" b="1" dirty="0" smtClean="0">
                <a:solidFill>
                  <a:srgbClr val="96BE0D"/>
                </a:solidFill>
                <a:latin typeface="Georgia" charset="0"/>
              </a:rPr>
              <a:t>1</a:t>
            </a:r>
            <a:endParaRPr lang="de-DE" sz="1400" dirty="0" smtClean="0">
              <a:solidFill>
                <a:srgbClr val="96BE0D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307782" y="4086201"/>
            <a:ext cx="658673" cy="146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1400" b="1" dirty="0" smtClean="0">
                <a:solidFill>
                  <a:srgbClr val="96BE0D"/>
                </a:solidFill>
                <a:latin typeface="Georgia" charset="0"/>
              </a:rPr>
              <a:t>3</a:t>
            </a:r>
            <a:endParaRPr lang="de-DE" sz="1400" dirty="0" smtClean="0">
              <a:solidFill>
                <a:srgbClr val="96BE0D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185135" y="5157192"/>
            <a:ext cx="658673" cy="146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1400" b="1" dirty="0">
                <a:solidFill>
                  <a:srgbClr val="96BE0D"/>
                </a:solidFill>
                <a:latin typeface="Georgia" charset="0"/>
              </a:rPr>
              <a:t>2</a:t>
            </a:r>
            <a:endParaRPr lang="de-DE" sz="1400" dirty="0" smtClean="0">
              <a:solidFill>
                <a:srgbClr val="96BE0D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2719895" y="5362935"/>
            <a:ext cx="658673" cy="146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1400" b="1" dirty="0" smtClean="0">
                <a:solidFill>
                  <a:srgbClr val="96BE0D"/>
                </a:solidFill>
                <a:latin typeface="Georgia" charset="0"/>
              </a:rPr>
              <a:t>3</a:t>
            </a:r>
            <a:endParaRPr lang="de-DE" sz="1400" dirty="0" smtClean="0">
              <a:solidFill>
                <a:srgbClr val="96BE0D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Plaster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SYAA_plaster-</a:t>
            </a:r>
            <a:r>
              <a:rPr lang="en-GB" sz="2000" i="1" dirty="0" err="1" smtClean="0">
                <a:solidFill>
                  <a:srgbClr val="96BE0D"/>
                </a:solidFill>
              </a:rPr>
              <a:t>colour+number</a:t>
            </a:r>
            <a:r>
              <a:rPr lang="en-GB" sz="2000" i="1" dirty="0" smtClean="0">
                <a:solidFill>
                  <a:srgbClr val="96BE0D"/>
                </a:solidFill>
              </a:rPr>
              <a:t>(R.G.B.)</a:t>
            </a:r>
            <a:endParaRPr lang="de-DE" sz="2000" i="1" dirty="0">
              <a:solidFill>
                <a:srgbClr val="96BE0D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81000" y="1310551"/>
            <a:ext cx="7759484" cy="143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1400" b="1" dirty="0" smtClean="0">
                <a:latin typeface="Georgia" charset="0"/>
              </a:rPr>
              <a:t>plaster</a:t>
            </a:r>
            <a:r>
              <a:rPr lang="en-GB" sz="1400" dirty="0" smtClean="0">
                <a:latin typeface="Georgia" charset="0"/>
              </a:rPr>
              <a:t> </a:t>
            </a:r>
            <a:r>
              <a:rPr lang="en-GB" sz="1400" dirty="0">
                <a:latin typeface="Georgia" charset="0"/>
              </a:rPr>
              <a:t>= one-coloured surfaces; starting material is created and should be duplicated by modellers: set the surface colour that you need and add it to the list of plaster colours </a:t>
            </a:r>
            <a:r>
              <a:rPr lang="en-GB" sz="1400" dirty="0" smtClean="0">
                <a:latin typeface="Georgia" charset="0"/>
              </a:rPr>
              <a:t>(</a:t>
            </a:r>
            <a:r>
              <a:rPr lang="en-GB" sz="1400" i="1" dirty="0" smtClean="0">
                <a:latin typeface="Georgia" charset="0"/>
              </a:rPr>
              <a:t>List of plaster colours</a:t>
            </a:r>
            <a:r>
              <a:rPr lang="en-GB" sz="1400" dirty="0" smtClean="0">
                <a:latin typeface="Georgia" charset="0"/>
              </a:rPr>
              <a:t> file on </a:t>
            </a:r>
            <a:r>
              <a:rPr lang="en-GB" sz="1400" dirty="0" err="1" smtClean="0">
                <a:latin typeface="Georgia" charset="0"/>
              </a:rPr>
              <a:t>seafile</a:t>
            </a:r>
            <a:r>
              <a:rPr lang="en-GB" sz="1400" dirty="0" smtClean="0">
                <a:latin typeface="Georgia" charset="0"/>
              </a:rPr>
              <a:t>), </a:t>
            </a:r>
            <a:r>
              <a:rPr lang="en-GB" sz="1400" dirty="0">
                <a:latin typeface="Georgia" charset="0"/>
              </a:rPr>
              <a:t>so that limited number of colours is used in the whole model</a:t>
            </a:r>
            <a:endParaRPr lang="de-DE" sz="1400" dirty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1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1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1400" dirty="0" smtClean="0">
                <a:latin typeface="Georgia" charset="0"/>
              </a:rPr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9682" t="29700" r="22438" b="23400"/>
          <a:stretch/>
        </p:blipFill>
        <p:spPr>
          <a:xfrm>
            <a:off x="311489" y="2492896"/>
            <a:ext cx="7977493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1F435-CAC0-F84D-B416-05836A19CC99}" type="datetime4">
              <a:rPr lang="de-DE"/>
              <a:pPr/>
              <a:t>17. Juni 2019</a:t>
            </a:fld>
            <a:r>
              <a:rPr lang="de-DE"/>
              <a:t>, Tag der offenen Türen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149225" y="152400"/>
            <a:ext cx="8839200" cy="6553200"/>
          </a:xfrm>
          <a:prstGeom prst="roundRect">
            <a:avLst>
              <a:gd name="adj" fmla="val 968"/>
            </a:avLst>
          </a:prstGeom>
          <a:solidFill>
            <a:srgbClr val="97BE0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97BE0E"/>
              </a:solidFill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856077" y="1912333"/>
            <a:ext cx="754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3600" dirty="0" smtClean="0">
                <a:solidFill>
                  <a:schemeClr val="bg1"/>
                </a:solidFill>
                <a:latin typeface="Georgia" charset="0"/>
              </a:rPr>
              <a:t>Main textures</a:t>
            </a:r>
            <a:endParaRPr lang="de-DE" sz="3600" dirty="0">
              <a:solidFill>
                <a:schemeClr val="bg1"/>
              </a:solidFill>
              <a:latin typeface="Georgia" charset="0"/>
            </a:endParaRPr>
          </a:p>
        </p:txBody>
      </p:sp>
      <p:pic>
        <p:nvPicPr>
          <p:cNvPr id="7" name="Bild 6" descr="HSM_Logo_T_weiss_la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2" y="6381328"/>
            <a:ext cx="3935264" cy="179528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935488" y="2708920"/>
            <a:ext cx="7668960" cy="289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brick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eorgia" charset="0"/>
              </a:rPr>
              <a:t>c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opper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eorgia" charset="0"/>
              </a:rPr>
              <a:t>f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loor tiles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eorgia" charset="0"/>
              </a:rPr>
              <a:t>g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lass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eorgia" charset="0"/>
              </a:rPr>
              <a:t>g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ranite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eorgia" charset="0"/>
              </a:rPr>
              <a:t>m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etal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plaster (varied colours)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eorgia" charset="0"/>
              </a:rPr>
              <a:t>s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andstone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eorgia" charset="0"/>
              </a:rPr>
              <a:t>s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late (rectangular, </a:t>
            </a:r>
            <a:r>
              <a:rPr lang="en-GB" sz="1400" dirty="0" err="1" smtClean="0">
                <a:solidFill>
                  <a:schemeClr val="bg1"/>
                </a:solidFill>
                <a:latin typeface="Georgia" charset="0"/>
              </a:rPr>
              <a:t>rhomboic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)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eorgia" charset="0"/>
              </a:rPr>
              <a:t>w</a:t>
            </a:r>
            <a:r>
              <a:rPr lang="en-GB" sz="1400" dirty="0" smtClean="0">
                <a:solidFill>
                  <a:schemeClr val="bg1"/>
                </a:solidFill>
                <a:latin typeface="Georgia" charset="0"/>
              </a:rPr>
              <a:t>ood (grained, plain, planks)</a:t>
            </a:r>
          </a:p>
          <a:p>
            <a:pPr marL="285750" indent="-285750" algn="just">
              <a:lnSpc>
                <a:spcPct val="108000"/>
              </a:lnSpc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chemeClr val="bg1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10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1000" dirty="0" smtClean="0">
                <a:latin typeface="Georgi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88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 smtClean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Main textures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a pln. file with created materials uploaded on </a:t>
            </a:r>
            <a:r>
              <a:rPr lang="en-GB" sz="2000" dirty="0" err="1" smtClean="0">
                <a:solidFill>
                  <a:srgbClr val="96BE0D"/>
                </a:solidFill>
              </a:rPr>
              <a:t>seafile</a:t>
            </a:r>
            <a:r>
              <a:rPr lang="en-GB" sz="2000" dirty="0" smtClean="0">
                <a:solidFill>
                  <a:srgbClr val="96BE0D"/>
                </a:solidFill>
              </a:rPr>
              <a:t> </a:t>
            </a:r>
            <a:endParaRPr lang="de-DE" sz="2000" dirty="0">
              <a:solidFill>
                <a:srgbClr val="96BE0D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8107" r="7082" b="10665"/>
          <a:stretch/>
        </p:blipFill>
        <p:spPr>
          <a:xfrm>
            <a:off x="397818" y="1145489"/>
            <a:ext cx="5972514" cy="401170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6688" t="49300" r="15744" b="36000"/>
          <a:stretch/>
        </p:blipFill>
        <p:spPr>
          <a:xfrm>
            <a:off x="402313" y="5382194"/>
            <a:ext cx="8391600" cy="89453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auto">
          <a:xfrm>
            <a:off x="381000" y="1556792"/>
            <a:ext cx="878632" cy="1008112"/>
          </a:xfrm>
          <a:prstGeom prst="rect">
            <a:avLst/>
          </a:prstGeom>
          <a:noFill/>
          <a:ln w="19050">
            <a:solidFill>
              <a:srgbClr val="96BE0D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495561" y="1145489"/>
            <a:ext cx="2276471" cy="213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1400" b="1" dirty="0" smtClean="0">
                <a:latin typeface="Georgia" charset="0"/>
              </a:rPr>
              <a:t>Importing materials: </a:t>
            </a:r>
          </a:p>
          <a:p>
            <a:pPr algn="just">
              <a:lnSpc>
                <a:spcPct val="108000"/>
              </a:lnSpc>
            </a:pPr>
            <a:r>
              <a:rPr lang="en-GB" sz="1400" dirty="0" smtClean="0">
                <a:latin typeface="Georgia" charset="0"/>
              </a:rPr>
              <a:t>place in your file a hotlink with .</a:t>
            </a:r>
            <a:r>
              <a:rPr lang="en-GB" sz="1400" dirty="0" err="1" smtClean="0">
                <a:latin typeface="Georgia" charset="0"/>
              </a:rPr>
              <a:t>pln</a:t>
            </a:r>
            <a:r>
              <a:rPr lang="en-GB" sz="1400" dirty="0" smtClean="0">
                <a:latin typeface="Georgia" charset="0"/>
              </a:rPr>
              <a:t> file that contains materials (even after deleting a file materials stay in material library)</a:t>
            </a:r>
          </a:p>
          <a:p>
            <a:pPr algn="just">
              <a:lnSpc>
                <a:spcPct val="108000"/>
              </a:lnSpc>
            </a:pPr>
            <a:r>
              <a:rPr lang="en-GB" sz="1400" b="1" dirty="0" smtClean="0">
                <a:latin typeface="Georgia" charset="0"/>
              </a:rPr>
              <a:t>or </a:t>
            </a:r>
          </a:p>
          <a:p>
            <a:pPr algn="just">
              <a:lnSpc>
                <a:spcPct val="108000"/>
              </a:lnSpc>
            </a:pPr>
            <a:r>
              <a:rPr lang="en-GB" sz="1400" dirty="0" smtClean="0">
                <a:latin typeface="Georgia" charset="0"/>
              </a:rPr>
              <a:t>copy material samples to your file</a:t>
            </a:r>
            <a:endParaRPr lang="de-DE" sz="1000" dirty="0" smtClean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5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Main textures - workflow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pdf with workflow uploaded on </a:t>
            </a:r>
            <a:r>
              <a:rPr lang="en-GB" sz="2000" dirty="0" err="1" smtClean="0">
                <a:solidFill>
                  <a:srgbClr val="96BE0D"/>
                </a:solidFill>
              </a:rPr>
              <a:t>seafile</a:t>
            </a:r>
            <a:r>
              <a:rPr lang="en-GB" sz="2000" dirty="0" smtClean="0">
                <a:solidFill>
                  <a:srgbClr val="96BE0D"/>
                </a:solidFill>
              </a:rPr>
              <a:t> </a:t>
            </a:r>
            <a:endParaRPr lang="de-DE" sz="2000" dirty="0">
              <a:solidFill>
                <a:srgbClr val="96BE0D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00"/>
          <a:stretch/>
        </p:blipFill>
        <p:spPr>
          <a:xfrm>
            <a:off x="467544" y="1340768"/>
            <a:ext cx="4549203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Walls - brick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SYAA_brick</a:t>
            </a:r>
            <a:endParaRPr lang="de-DE" sz="2000" dirty="0">
              <a:solidFill>
                <a:srgbClr val="96BE0D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>
          <a:xfrm rot="10800000">
            <a:off x="4108301" y="1340768"/>
            <a:ext cx="4680000" cy="47117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30107" t="19222" r="28738" b="7300"/>
          <a:stretch/>
        </p:blipFill>
        <p:spPr>
          <a:xfrm>
            <a:off x="381000" y="1340768"/>
            <a:ext cx="358462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Floors – floor tiles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SYAA_floor</a:t>
            </a:r>
            <a:r>
              <a:rPr lang="en-GB" sz="2000" dirty="0" smtClean="0">
                <a:solidFill>
                  <a:srgbClr val="96BE0D"/>
                </a:solidFill>
              </a:rPr>
              <a:t>-tiles</a:t>
            </a:r>
            <a:endParaRPr lang="de-DE" sz="2000" dirty="0">
              <a:solidFill>
                <a:srgbClr val="96BE0D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8738" t="19200" r="32281" b="11501"/>
          <a:stretch/>
        </p:blipFill>
        <p:spPr>
          <a:xfrm>
            <a:off x="381000" y="1340768"/>
            <a:ext cx="3600000" cy="36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t="1889" r="3844" b="39799"/>
          <a:stretch/>
        </p:blipFill>
        <p:spPr>
          <a:xfrm>
            <a:off x="4577813" y="1340147"/>
            <a:ext cx="4242659" cy="47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Roofs – copper, slate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SYAA_copper</a:t>
            </a:r>
            <a:r>
              <a:rPr lang="en-GB" sz="2000" dirty="0" smtClean="0">
                <a:solidFill>
                  <a:srgbClr val="96BE0D"/>
                </a:solidFill>
              </a:rPr>
              <a:t>(1), </a:t>
            </a:r>
            <a:r>
              <a:rPr lang="en-GB" sz="2000" dirty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SYAA_slate-rhomboic</a:t>
            </a:r>
            <a:r>
              <a:rPr lang="en-GB" sz="2000" dirty="0" smtClean="0">
                <a:solidFill>
                  <a:srgbClr val="96BE0D"/>
                </a:solidFill>
              </a:rPr>
              <a:t>(2), </a:t>
            </a:r>
            <a:r>
              <a:rPr lang="en-GB" sz="2000" dirty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SYAA_slate</a:t>
            </a:r>
            <a:r>
              <a:rPr lang="en-GB" sz="2000" dirty="0" smtClean="0">
                <a:solidFill>
                  <a:srgbClr val="96BE0D"/>
                </a:solidFill>
              </a:rPr>
              <a:t>-rectangular(3)</a:t>
            </a:r>
            <a:endParaRPr lang="de-DE" sz="2000" dirty="0">
              <a:solidFill>
                <a:srgbClr val="96BE0D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56767"/>
            <a:ext cx="3401840" cy="4752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29525" t="18500" r="28344" b="6600"/>
          <a:stretch/>
        </p:blipFill>
        <p:spPr>
          <a:xfrm>
            <a:off x="6372200" y="3774472"/>
            <a:ext cx="2340000" cy="234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l="29525" t="17801" r="28344" b="7300"/>
          <a:stretch/>
        </p:blipFill>
        <p:spPr>
          <a:xfrm>
            <a:off x="6372200" y="1356767"/>
            <a:ext cx="2340000" cy="234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/>
          <a:srcRect l="26375" t="23400" r="37400" b="12201"/>
          <a:stretch/>
        </p:blipFill>
        <p:spPr>
          <a:xfrm>
            <a:off x="3930572" y="1355204"/>
            <a:ext cx="2340000" cy="2340000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62076" y="1412776"/>
            <a:ext cx="658673" cy="16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Georgia" charset="0"/>
              </a:rPr>
              <a:t>1</a:t>
            </a:r>
            <a:endParaRPr lang="de-DE" sz="2400" dirty="0" smtClean="0">
              <a:solidFill>
                <a:schemeClr val="bg1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516216" y="1412776"/>
            <a:ext cx="658673" cy="16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Georgia" charset="0"/>
              </a:rPr>
              <a:t>2</a:t>
            </a:r>
            <a:endParaRPr lang="de-DE" sz="2400" dirty="0" smtClean="0">
              <a:solidFill>
                <a:schemeClr val="bg1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537830" y="3835099"/>
            <a:ext cx="658673" cy="16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36000" rIns="0" bIns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Georgia" charset="0"/>
              </a:rPr>
              <a:t>3</a:t>
            </a:r>
            <a:endParaRPr lang="de-DE" sz="2400" dirty="0" smtClean="0">
              <a:solidFill>
                <a:schemeClr val="bg1"/>
              </a:solidFill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endParaRPr lang="de-DE" sz="2400" dirty="0" smtClean="0">
              <a:latin typeface="Georgia" charset="0"/>
            </a:endParaRPr>
          </a:p>
          <a:p>
            <a:pPr algn="l">
              <a:lnSpc>
                <a:spcPct val="108000"/>
              </a:lnSpc>
            </a:pPr>
            <a:r>
              <a:rPr lang="de-DE" sz="2400" dirty="0" smtClean="0">
                <a:latin typeface="Georgi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10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Stone elements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SYAA_granite</a:t>
            </a:r>
            <a:r>
              <a:rPr lang="en-GB" sz="2000" dirty="0" smtClean="0">
                <a:solidFill>
                  <a:srgbClr val="96BE0D"/>
                </a:solidFill>
              </a:rPr>
              <a:t>, _</a:t>
            </a:r>
            <a:r>
              <a:rPr lang="en-GB" sz="2000" dirty="0" err="1" smtClean="0">
                <a:solidFill>
                  <a:srgbClr val="96BE0D"/>
                </a:solidFill>
              </a:rPr>
              <a:t>SYAA_sandstone</a:t>
            </a:r>
            <a:endParaRPr lang="de-DE" sz="2000" dirty="0">
              <a:solidFill>
                <a:srgbClr val="96BE0D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24405" t="17102" r="34302" b="9638"/>
          <a:stretch/>
        </p:blipFill>
        <p:spPr>
          <a:xfrm>
            <a:off x="381000" y="1340768"/>
            <a:ext cx="3607282" cy="36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24802" t="19299" r="34613" b="8636"/>
          <a:stretch/>
        </p:blipFill>
        <p:spPr>
          <a:xfrm>
            <a:off x="4139952" y="1340768"/>
            <a:ext cx="360438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139952" y="6409681"/>
            <a:ext cx="4680520" cy="230832"/>
          </a:xfrm>
        </p:spPr>
        <p:txBody>
          <a:bodyPr/>
          <a:lstStyle/>
          <a:p>
            <a:fld id="{122D1932-BE6C-8447-9B2B-CBD6B593C218}" type="datetime4">
              <a:rPr lang="de-DE"/>
              <a:pPr/>
              <a:t>17. Juni 2019</a:t>
            </a:fld>
            <a:r>
              <a:rPr lang="de-DE" dirty="0"/>
              <a:t>, </a:t>
            </a:r>
            <a:r>
              <a:rPr lang="en-GB" dirty="0"/>
              <a:t>Textures and coordination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763000" cy="52772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200" dirty="0" smtClean="0"/>
              <a:t>Metal elements</a:t>
            </a:r>
            <a:r>
              <a:rPr lang="de-DE" dirty="0"/>
              <a:t/>
            </a:r>
            <a:br>
              <a:rPr lang="de-DE" dirty="0"/>
            </a:br>
            <a:r>
              <a:rPr lang="en-GB" sz="2000" dirty="0" smtClean="0">
                <a:solidFill>
                  <a:srgbClr val="96BE0D"/>
                </a:solidFill>
              </a:rPr>
              <a:t>_</a:t>
            </a:r>
            <a:r>
              <a:rPr lang="en-GB" sz="2000" dirty="0" err="1" smtClean="0">
                <a:solidFill>
                  <a:srgbClr val="96BE0D"/>
                </a:solidFill>
              </a:rPr>
              <a:t>SYAA_metal</a:t>
            </a:r>
            <a:endParaRPr lang="de-DE" sz="2000" dirty="0">
              <a:solidFill>
                <a:srgbClr val="96BE0D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6769" t="18500" r="31888" b="8000"/>
          <a:stretch/>
        </p:blipFill>
        <p:spPr>
          <a:xfrm>
            <a:off x="379334" y="1343267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0</TotalTime>
  <Words>231</Words>
  <Application>Microsoft Office PowerPoint</Application>
  <PresentationFormat>Bildschirmpräsentation (4:3)</PresentationFormat>
  <Paragraphs>93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ＭＳ Ｐゴシック</vt:lpstr>
      <vt:lpstr>Arial</vt:lpstr>
      <vt:lpstr>Georgia</vt:lpstr>
      <vt:lpstr>Blank Presentation</vt:lpstr>
      <vt:lpstr>Main textures reconstruction</vt:lpstr>
      <vt:lpstr>PowerPoint-Präsentation</vt:lpstr>
      <vt:lpstr>Main textures a pln. file with created materials uploaded on seafile </vt:lpstr>
      <vt:lpstr>Main textures - workflow pdf with workflow uploaded on seafile </vt:lpstr>
      <vt:lpstr>Walls - brick _SYAA_brick</vt:lpstr>
      <vt:lpstr>Floors – floor tiles _SYAA_floor-tiles</vt:lpstr>
      <vt:lpstr>Roofs – copper, slate _SYAA_copper(1), _SYAA_slate-rhomboic(2), _SYAA_slate-rectangular(3)</vt:lpstr>
      <vt:lpstr>Stone elements _SYAA_granite, _SYAA_sandstone</vt:lpstr>
      <vt:lpstr>Metal elements _SYAA_metal</vt:lpstr>
      <vt:lpstr>Wooden elements – interior _SYAA_wood-grained(1), _SYAA_wood-plain(2), _SYAA_wood-planks(3)</vt:lpstr>
      <vt:lpstr>Plaster _SYAA_plaster-colour+number(R.G.B.)</vt:lpstr>
    </vt:vector>
  </TitlesOfParts>
  <Company>Tat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 der offenen Türen</dc:title>
  <dc:creator>Tat</dc:creator>
  <cp:lastModifiedBy>Mitarbeiter</cp:lastModifiedBy>
  <cp:revision>219</cp:revision>
  <dcterms:created xsi:type="dcterms:W3CDTF">2008-06-05T11:08:20Z</dcterms:created>
  <dcterms:modified xsi:type="dcterms:W3CDTF">2019-06-17T10:11:03Z</dcterms:modified>
</cp:coreProperties>
</file>